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sldIdLst>
    <p:sldId id="258" r:id="rId4"/>
    <p:sldId id="257" r:id="rId5"/>
    <p:sldId id="260" r:id="rId6"/>
    <p:sldId id="256" r:id="rId7"/>
    <p:sldId id="259" r:id="rId8"/>
    <p:sldId id="261" r:id="rId9"/>
    <p:sldId id="262" r:id="rId10"/>
    <p:sldId id="266" r:id="rId11"/>
    <p:sldId id="264" r:id="rId12"/>
    <p:sldId id="265" r:id="rId13"/>
    <p:sldId id="267" r:id="rId14"/>
    <p:sldId id="268" r:id="rId15"/>
    <p:sldId id="269" r:id="rId16"/>
    <p:sldId id="272" r:id="rId17"/>
    <p:sldId id="271" r:id="rId18"/>
    <p:sldId id="280" r:id="rId19"/>
    <p:sldId id="273" r:id="rId20"/>
    <p:sldId id="274" r:id="rId21"/>
    <p:sldId id="275" r:id="rId22"/>
    <p:sldId id="277" r:id="rId23"/>
    <p:sldId id="278" r:id="rId24"/>
    <p:sldId id="279" r:id="rId25"/>
    <p:sldId id="282" r:id="rId26"/>
    <p:sldId id="283" r:id="rId27"/>
    <p:sldId id="284" r:id="rId28"/>
    <p:sldId id="281" r:id="rId2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EEA"/>
    <a:srgbClr val="EDE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4C187-43BA-4AB9-9733-863BE1029AF7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5A509-2BD8-4E8D-8D4F-1F548065FC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061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5A509-2BD8-4E8D-8D4F-1F548065FC3C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334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5A509-2BD8-4E8D-8D4F-1F548065FC3C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498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269C-6C13-6C8B-C17F-107E65325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DA49D-B95B-9E6F-C01A-735CF18C2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0C7C2-0F2A-629C-312C-8FA7B85F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DD860-6564-9D82-1732-B074DA2A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C2525-8E72-4231-C93B-6B016914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350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A3B3-BBA9-AD74-3A66-462588A1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70526-18E2-37D1-1278-1B01A894C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BFA79-C385-81D0-3630-DEEE59F3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F7DE-BB55-6E73-F4AE-D76C493B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06996-F5F9-23F9-010B-8BC4A677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8570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49800-4066-C7E0-37D8-17D2BCDC2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1D55E-86BE-2152-780B-73B70A62D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9CA5C-FDA6-19F8-B83F-F7D45655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3ACAA-B4B7-D2F3-2910-A7A30F81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842B3-E1FD-1D42-F4B7-05C109CD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40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4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0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5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6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5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D8E6-587A-7351-2003-308D94AF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75311-3BC5-7A74-E1A8-87CFD28B8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160A1-96DE-9A51-B057-79043BBAC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66AB3-0020-CC16-19F1-60838F1C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BA6D0-4680-EB4E-D59E-31C43D41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161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8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0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2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6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9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9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8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1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EE40-8891-9CB7-32F3-38D0EDC8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2EC4B-8012-9F73-6E40-B35A35BF3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C8E60-84A5-34C1-1FA0-1932C295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2EE04-4643-E6B4-AEF9-C673B563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C7100-5E3F-7AF5-CDE6-0FECDBB2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828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3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4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0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BEB7-5D3E-EEB8-B075-F82587C7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61C4C-A9AA-1533-0BFC-0120584B7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534B7-1DB1-B289-8697-3F1223B58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92A2B-F124-6487-7E6D-124CE1BC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69EB2-1D41-6283-38D4-31A5A389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05CB-3F8C-B7D0-8FEE-3495E758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629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8E4A-AEA3-27C5-FBC2-F0E2E5CA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D53F1-A5CD-3613-878F-8ACE9084B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6262D-8D23-3C09-8F34-FB9200BBC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664B6-5E4B-8DBB-FA32-C4B679ECF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C6761-E2CC-A2CE-EAC3-68E14DCCA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F25A42-91D0-E5DE-7A33-C1FB8838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A19D-423A-F582-E212-23752AF4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7BF2F-9C18-1C7B-257A-13A8614C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0520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D09-666B-50F0-32C9-43B8CAF0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A8E00-6A19-9526-010B-FF5AD01F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0A7AD-E471-FCF5-6575-80592D2C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7B466-E421-EAA3-666F-DD175BF6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384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067D1-EF20-5C6C-4823-BB6B53D0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80FB1-03CD-2348-B883-0C3B2AA4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041EA-029B-F6CD-62BF-CB42BE8F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250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5EE8-D7F7-BC29-42C7-DA1709D5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C2FA0-3684-E769-7BE3-631B815AD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F7A11-E4D9-ECA0-6193-1B4CE6EFA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9B18F-C2A1-1F00-B381-8D9CC43F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1B29A-7211-6B0D-8F47-30E97E27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393BA-B104-DDBC-B342-8FE1F4EB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429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FD7B-3316-1297-35C8-9700ECDB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AF12B-E68B-6365-D575-91CE9BE73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05210-ECC7-0044-D69C-036B40565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86411-9FE7-DB8C-2FA9-807E618F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366AD-75B3-CCBA-9EB8-16E0C865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3D8FB-85CD-D7F1-E203-BEAB06C1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838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474AD-12BB-740B-845D-4F390AFD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37583-B0B4-87D7-F142-4C751FAED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8E0E-9529-14AF-CA09-C484711F2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7FCF13-AC5F-494A-AE0D-02D2EA93369A}" type="datetimeFigureOut">
              <a:rPr lang="vi-VN" smtClean="0"/>
              <a:t>15/05/2024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BA2D-39DB-66F0-747C-E85F48001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5BB78-AAFC-7D1D-8BA0-329F85A2C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09AB7-FD3F-401A-9975-5334A03F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36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8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9.png"/><Relationship Id="rId3" Type="http://schemas.openxmlformats.org/officeDocument/2006/relationships/image" Target="../media/image30.jpe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61.png"/><Relationship Id="rId4" Type="http://schemas.openxmlformats.org/officeDocument/2006/relationships/image" Target="../media/image42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64.png"/><Relationship Id="rId4" Type="http://schemas.openxmlformats.org/officeDocument/2006/relationships/image" Target="../media/image42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11" Type="http://schemas.openxmlformats.org/officeDocument/2006/relationships/image" Target="../media/image68.png"/><Relationship Id="rId5" Type="http://schemas.openxmlformats.org/officeDocument/2006/relationships/image" Target="../media/image43.png"/><Relationship Id="rId10" Type="http://schemas.openxmlformats.org/officeDocument/2006/relationships/image" Target="../media/image67.png"/><Relationship Id="rId4" Type="http://schemas.openxmlformats.org/officeDocument/2006/relationships/image" Target="../media/image42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3.pn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4.png"/><Relationship Id="rId12" Type="http://schemas.openxmlformats.org/officeDocument/2006/relationships/image" Target="../media/image3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11" Type="http://schemas.openxmlformats.org/officeDocument/2006/relationships/image" Target="../media/image17.svg"/><Relationship Id="rId5" Type="http://schemas.openxmlformats.org/officeDocument/2006/relationships/image" Target="../media/image22.png"/><Relationship Id="rId15" Type="http://schemas.openxmlformats.org/officeDocument/2006/relationships/image" Target="../media/image69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5.pn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.svg"/><Relationship Id="rId11" Type="http://schemas.openxmlformats.org/officeDocument/2006/relationships/image" Target="../media/image44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222" r="-18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10094175" flipH="1">
            <a:off x="206073" y="533302"/>
            <a:ext cx="4928367" cy="2529262"/>
          </a:xfrm>
          <a:custGeom>
            <a:avLst/>
            <a:gdLst/>
            <a:ahLst/>
            <a:cxnLst/>
            <a:rect l="l" t="t" r="r" b="b"/>
            <a:pathLst>
              <a:path w="7392550" h="3793893">
                <a:moveTo>
                  <a:pt x="7392550" y="0"/>
                </a:moveTo>
                <a:lnTo>
                  <a:pt x="0" y="0"/>
                </a:lnTo>
                <a:lnTo>
                  <a:pt x="0" y="3793893"/>
                </a:lnTo>
                <a:lnTo>
                  <a:pt x="7392550" y="3793893"/>
                </a:lnTo>
                <a:lnTo>
                  <a:pt x="7392550" y="0"/>
                </a:lnTo>
                <a:close/>
              </a:path>
            </a:pathLst>
          </a:custGeom>
          <a:blipFill>
            <a:blip r:embed="rId3"/>
            <a:stretch>
              <a:fillRect t="-5174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-380848">
            <a:off x="1978152" y="1320451"/>
            <a:ext cx="6724721" cy="4435880"/>
          </a:xfrm>
          <a:custGeom>
            <a:avLst/>
            <a:gdLst/>
            <a:ahLst/>
            <a:cxnLst/>
            <a:rect l="l" t="t" r="r" b="b"/>
            <a:pathLst>
              <a:path w="10087081" h="6653820">
                <a:moveTo>
                  <a:pt x="0" y="0"/>
                </a:moveTo>
                <a:lnTo>
                  <a:pt x="10087081" y="0"/>
                </a:lnTo>
                <a:lnTo>
                  <a:pt x="10087081" y="6653821"/>
                </a:lnTo>
                <a:lnTo>
                  <a:pt x="0" y="6653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258" b="-2133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471039">
            <a:off x="6179385" y="683337"/>
            <a:ext cx="5137434" cy="4752747"/>
          </a:xfrm>
          <a:custGeom>
            <a:avLst/>
            <a:gdLst/>
            <a:ahLst/>
            <a:cxnLst/>
            <a:rect l="l" t="t" r="r" b="b"/>
            <a:pathLst>
              <a:path w="7706151" h="7129120">
                <a:moveTo>
                  <a:pt x="0" y="0"/>
                </a:moveTo>
                <a:lnTo>
                  <a:pt x="7706150" y="0"/>
                </a:lnTo>
                <a:lnTo>
                  <a:pt x="7706150" y="7129121"/>
                </a:lnTo>
                <a:lnTo>
                  <a:pt x="0" y="7129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rot="-5093314">
            <a:off x="-933633" y="2290893"/>
            <a:ext cx="5145886" cy="2494998"/>
          </a:xfrm>
          <a:custGeom>
            <a:avLst/>
            <a:gdLst/>
            <a:ahLst/>
            <a:cxnLst/>
            <a:rect l="l" t="t" r="r" b="b"/>
            <a:pathLst>
              <a:path w="7718829" h="3742497">
                <a:moveTo>
                  <a:pt x="0" y="0"/>
                </a:moveTo>
                <a:lnTo>
                  <a:pt x="7718829" y="0"/>
                </a:lnTo>
                <a:lnTo>
                  <a:pt x="7718829" y="3742497"/>
                </a:lnTo>
                <a:lnTo>
                  <a:pt x="0" y="37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9675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3104806" y="768007"/>
            <a:ext cx="5448300" cy="1126246"/>
          </a:xfrm>
          <a:custGeom>
            <a:avLst/>
            <a:gdLst/>
            <a:ahLst/>
            <a:cxnLst/>
            <a:rect l="l" t="t" r="r" b="b"/>
            <a:pathLst>
              <a:path w="9491467" h="2719417">
                <a:moveTo>
                  <a:pt x="0" y="0"/>
                </a:moveTo>
                <a:lnTo>
                  <a:pt x="9491467" y="0"/>
                </a:lnTo>
                <a:lnTo>
                  <a:pt x="9491467" y="2719417"/>
                </a:lnTo>
                <a:lnTo>
                  <a:pt x="0" y="271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613" r="-2447" b="-12299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865741">
            <a:off x="2243039" y="2696834"/>
            <a:ext cx="2052315" cy="2415435"/>
          </a:xfrm>
          <a:custGeom>
            <a:avLst/>
            <a:gdLst/>
            <a:ahLst/>
            <a:cxnLst/>
            <a:rect l="l" t="t" r="r" b="b"/>
            <a:pathLst>
              <a:path w="3078473" h="3623153">
                <a:moveTo>
                  <a:pt x="0" y="0"/>
                </a:moveTo>
                <a:lnTo>
                  <a:pt x="3078474" y="0"/>
                </a:lnTo>
                <a:lnTo>
                  <a:pt x="3078474" y="3623153"/>
                </a:lnTo>
                <a:lnTo>
                  <a:pt x="0" y="36231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6448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8553106" y="2486112"/>
            <a:ext cx="2934632" cy="2916290"/>
          </a:xfrm>
          <a:custGeom>
            <a:avLst/>
            <a:gdLst/>
            <a:ahLst/>
            <a:cxnLst/>
            <a:rect l="l" t="t" r="r" b="b"/>
            <a:pathLst>
              <a:path w="4401948" h="4374435">
                <a:moveTo>
                  <a:pt x="0" y="0"/>
                </a:moveTo>
                <a:lnTo>
                  <a:pt x="4401948" y="0"/>
                </a:lnTo>
                <a:lnTo>
                  <a:pt x="4401948" y="4374436"/>
                </a:lnTo>
                <a:lnTo>
                  <a:pt x="0" y="4374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rot="727002">
            <a:off x="8398425" y="732068"/>
            <a:ext cx="2879613" cy="2303690"/>
          </a:xfrm>
          <a:custGeom>
            <a:avLst/>
            <a:gdLst/>
            <a:ahLst/>
            <a:cxnLst/>
            <a:rect l="l" t="t" r="r" b="b"/>
            <a:pathLst>
              <a:path w="4319419" h="3455535">
                <a:moveTo>
                  <a:pt x="0" y="0"/>
                </a:moveTo>
                <a:lnTo>
                  <a:pt x="4319419" y="0"/>
                </a:lnTo>
                <a:lnTo>
                  <a:pt x="4319419" y="3455535"/>
                </a:lnTo>
                <a:lnTo>
                  <a:pt x="0" y="3455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4426022" y="3063571"/>
            <a:ext cx="6085236" cy="1538793"/>
          </a:xfrm>
          <a:custGeom>
            <a:avLst/>
            <a:gdLst/>
            <a:ahLst/>
            <a:cxnLst/>
            <a:rect l="l" t="t" r="r" b="b"/>
            <a:pathLst>
              <a:path w="9410126" h="2662247">
                <a:moveTo>
                  <a:pt x="0" y="0"/>
                </a:moveTo>
                <a:lnTo>
                  <a:pt x="9410126" y="0"/>
                </a:lnTo>
                <a:lnTo>
                  <a:pt x="9410126" y="2662248"/>
                </a:lnTo>
                <a:lnTo>
                  <a:pt x="0" y="2662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374" t="-122103" r="-863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 rot="-5400000">
            <a:off x="3647401" y="2836767"/>
            <a:ext cx="1156791" cy="5591675"/>
          </a:xfrm>
          <a:custGeom>
            <a:avLst/>
            <a:gdLst/>
            <a:ahLst/>
            <a:cxnLst/>
            <a:rect l="l" t="t" r="r" b="b"/>
            <a:pathLst>
              <a:path w="1735186" h="8387513">
                <a:moveTo>
                  <a:pt x="0" y="0"/>
                </a:moveTo>
                <a:lnTo>
                  <a:pt x="1735187" y="0"/>
                </a:lnTo>
                <a:lnTo>
                  <a:pt x="1735187" y="8387513"/>
                </a:lnTo>
                <a:lnTo>
                  <a:pt x="0" y="83875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97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4556179" y="3254824"/>
            <a:ext cx="5833692" cy="88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7"/>
              </a:lnSpc>
            </a:pPr>
            <a:r>
              <a:rPr lang="en-US" sz="6134" b="1" dirty="0" err="1">
                <a:solidFill>
                  <a:srgbClr val="42372A"/>
                </a:solidFill>
                <a:latin typeface="Dreaming Outloud Pro" panose="020F0502020204030204" pitchFamily="66" charset="0"/>
                <a:cs typeface="Dreaming Outloud Pro" panose="020F0502020204030204" pitchFamily="66" charset="0"/>
              </a:rPr>
              <a:t>Bài</a:t>
            </a:r>
            <a:r>
              <a:rPr lang="en-US" sz="6134" b="1" dirty="0">
                <a:solidFill>
                  <a:srgbClr val="42372A"/>
                </a:solidFill>
                <a:latin typeface="Dreaming Outloud Pro" panose="020F0502020204030204" pitchFamily="66" charset="0"/>
                <a:cs typeface="Dreaming Outloud Pro" panose="020F0502020204030204" pitchFamily="66" charset="0"/>
              </a:rPr>
              <a:t> </a:t>
            </a:r>
            <a:r>
              <a:rPr lang="en-US" sz="6134" b="1" dirty="0" err="1">
                <a:solidFill>
                  <a:srgbClr val="42372A"/>
                </a:solidFill>
                <a:latin typeface="Dreaming Outloud Pro" panose="020F0502020204030204" pitchFamily="66" charset="0"/>
                <a:cs typeface="Dreaming Outloud Pro" panose="020F0502020204030204" pitchFamily="66" charset="0"/>
              </a:rPr>
              <a:t>thuyết</a:t>
            </a:r>
            <a:r>
              <a:rPr lang="en-US" sz="6134" b="1" dirty="0">
                <a:solidFill>
                  <a:srgbClr val="42372A"/>
                </a:solidFill>
                <a:latin typeface="Dreaming Outloud Pro" panose="020F0502020204030204" pitchFamily="66" charset="0"/>
                <a:cs typeface="Dreaming Outloud Pro" panose="020F0502020204030204" pitchFamily="66" charset="0"/>
              </a:rPr>
              <a:t> </a:t>
            </a:r>
            <a:r>
              <a:rPr lang="en-US" sz="6134" b="1" dirty="0" err="1">
                <a:solidFill>
                  <a:srgbClr val="42372A"/>
                </a:solidFill>
                <a:latin typeface="Dreaming Outloud Pro" panose="020F0502020204030204" pitchFamily="66" charset="0"/>
                <a:cs typeface="Dreaming Outloud Pro" panose="020F0502020204030204" pitchFamily="66" charset="0"/>
              </a:rPr>
              <a:t>trình</a:t>
            </a:r>
            <a:endParaRPr lang="en-US" sz="6134" b="1" dirty="0">
              <a:solidFill>
                <a:srgbClr val="42372A"/>
              </a:solidFill>
              <a:latin typeface="Dreaming Outloud Pro" panose="020F0502020204030204" pitchFamily="66" charset="0"/>
              <a:cs typeface="Dreaming Outloud Pro" panose="020F0502020204030204" pitchFamily="66" charset="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7122838" y="4453015"/>
            <a:ext cx="5089576" cy="2409179"/>
          </a:xfrm>
          <a:custGeom>
            <a:avLst/>
            <a:gdLst/>
            <a:ahLst/>
            <a:cxnLst/>
            <a:rect l="l" t="t" r="r" b="b"/>
            <a:pathLst>
              <a:path w="8254688" h="4117026">
                <a:moveTo>
                  <a:pt x="0" y="0"/>
                </a:moveTo>
                <a:lnTo>
                  <a:pt x="8254689" y="0"/>
                </a:lnTo>
                <a:lnTo>
                  <a:pt x="8254689" y="4117026"/>
                </a:lnTo>
                <a:lnTo>
                  <a:pt x="0" y="41170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15" name="TextBox 15"/>
          <p:cNvSpPr txBox="1"/>
          <p:nvPr/>
        </p:nvSpPr>
        <p:spPr>
          <a:xfrm>
            <a:off x="2494566" y="5108187"/>
            <a:ext cx="3878370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3200" b="1" i="1" u="sng" dirty="0" err="1">
                <a:solidFill>
                  <a:srgbClr val="42372A"/>
                </a:solidFill>
                <a:latin typeface="Britannic Bold" panose="020B0903060703020204" pitchFamily="34" charset="0"/>
                <a:cs typeface="Leelawadee UI Semilight" panose="020B0402040204020203" pitchFamily="34" charset="-34"/>
              </a:rPr>
              <a:t>Báo</a:t>
            </a:r>
            <a:r>
              <a:rPr lang="en-US" sz="3200" b="1" i="1" u="sng" dirty="0">
                <a:solidFill>
                  <a:srgbClr val="42372A"/>
                </a:solidFill>
                <a:latin typeface="Britannic Bold" panose="020B0903060703020204" pitchFamily="34" charset="0"/>
                <a:cs typeface="Leelawadee UI Semilight" panose="020B0402040204020203" pitchFamily="34" charset="-34"/>
              </a:rPr>
              <a:t> </a:t>
            </a:r>
            <a:r>
              <a:rPr lang="en-US" sz="3200" b="1" i="1" u="sng" dirty="0" err="1">
                <a:solidFill>
                  <a:srgbClr val="42372A"/>
                </a:solidFill>
                <a:latin typeface="Britannic Bold" panose="020B0903060703020204" pitchFamily="34" charset="0"/>
                <a:cs typeface="Leelawadee UI Semilight" panose="020B0402040204020203" pitchFamily="34" charset="-34"/>
              </a:rPr>
              <a:t>cáo</a:t>
            </a:r>
            <a:r>
              <a:rPr lang="en-US" sz="3200" b="1" i="1" u="sng" dirty="0">
                <a:solidFill>
                  <a:srgbClr val="42372A"/>
                </a:solidFill>
                <a:latin typeface="Britannic Bold" panose="020B0903060703020204" pitchFamily="34" charset="0"/>
                <a:cs typeface="Leelawadee UI Semilight" panose="020B0402040204020203" pitchFamily="34" charset="-34"/>
              </a:rPr>
              <a:t> </a:t>
            </a:r>
            <a:r>
              <a:rPr lang="en-US" sz="3200" b="1" i="1" u="sng" dirty="0" err="1">
                <a:solidFill>
                  <a:srgbClr val="42372A"/>
                </a:solidFill>
                <a:latin typeface="Britannic Bold" panose="020B0903060703020204" pitchFamily="34" charset="0"/>
                <a:cs typeface="Leelawadee UI Semilight" panose="020B0402040204020203" pitchFamily="34" charset="-34"/>
              </a:rPr>
              <a:t>thuyết</a:t>
            </a:r>
            <a:r>
              <a:rPr lang="en-US" sz="3200" b="1" i="1" u="sng" dirty="0">
                <a:solidFill>
                  <a:srgbClr val="42372A"/>
                </a:solidFill>
                <a:latin typeface="Britannic Bold" panose="020B0903060703020204" pitchFamily="34" charset="0"/>
                <a:cs typeface="Leelawadee UI Semilight" panose="020B0402040204020203" pitchFamily="34" charset="-34"/>
              </a:rPr>
              <a:t> </a:t>
            </a:r>
            <a:r>
              <a:rPr lang="en-US" sz="3200" b="1" i="1" u="sng" dirty="0" err="1">
                <a:solidFill>
                  <a:srgbClr val="42372A"/>
                </a:solidFill>
                <a:latin typeface="Britannic Bold" panose="020B0903060703020204" pitchFamily="34" charset="0"/>
                <a:cs typeface="Leelawadee UI Semilight" panose="020B0402040204020203" pitchFamily="34" charset="-34"/>
              </a:rPr>
              <a:t>trình</a:t>
            </a:r>
            <a:r>
              <a:rPr lang="en-US" sz="3200" b="1" i="1" u="sng" dirty="0">
                <a:solidFill>
                  <a:srgbClr val="42372A"/>
                </a:solidFill>
                <a:latin typeface="Britannic Bold" panose="020B0903060703020204" pitchFamily="34" charset="0"/>
                <a:cs typeface="Leelawadee UI Semilight" panose="020B0402040204020203" pitchFamily="34" charset="-34"/>
              </a:rPr>
              <a:t> website TMDT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05723" y="978394"/>
            <a:ext cx="5038443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7"/>
              </a:lnSpc>
            </a:pPr>
            <a:r>
              <a:rPr lang="en-US" sz="6600" b="1" i="1" u="sng" dirty="0" err="1">
                <a:solidFill>
                  <a:srgbClr val="42372A"/>
                </a:soli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Tiêu</a:t>
            </a:r>
            <a:r>
              <a:rPr lang="en-US" sz="6600" b="1" i="1" u="sng" dirty="0">
                <a:solidFill>
                  <a:srgbClr val="42372A"/>
                </a:soli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600" b="1" i="1" u="sng" dirty="0" err="1">
                <a:solidFill>
                  <a:srgbClr val="42372A"/>
                </a:soli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đề</a:t>
            </a:r>
            <a:endParaRPr lang="en-US" sz="6600" b="1" i="1" u="sng" dirty="0">
              <a:solidFill>
                <a:srgbClr val="42372A"/>
              </a:solidFill>
              <a:latin typeface="Berlin Sans FB Demi" panose="020E0802020502020306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224086" y="-2433639"/>
            <a:ext cx="7610478" cy="1221105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29876" y="32034"/>
            <a:ext cx="7797203" cy="1670093"/>
            <a:chOff x="-586746" y="-2154399"/>
            <a:chExt cx="15594407" cy="3340186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586746" y="-2154399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4.Giỏ </a:t>
              </a:r>
              <a:r>
                <a:rPr kumimoji="0" lang="en-US" sz="4700" b="1" i="0" u="sng" strike="noStrike" kern="1200" cap="none" spc="0" normalizeH="0" baseline="0" noProof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hàng 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(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Đăng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nhập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)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084292" y="3671886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10592778" y="5894328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0478164" y="538348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EF8A30-0168-F3EC-C56F-3CEE8CE29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919" y="1005499"/>
            <a:ext cx="9651632" cy="54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6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407479" y="-2392349"/>
            <a:ext cx="7477127" cy="12292085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70761" y="203643"/>
            <a:ext cx="7797203" cy="1498484"/>
            <a:chOff x="-1104976" y="-1811181"/>
            <a:chExt cx="15594407" cy="2996968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04976" y="-1811181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4.Giỏ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hàng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(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Đăng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ký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)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023077" y="3938993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10248463" y="5855704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0487116" y="818227"/>
            <a:ext cx="1493129" cy="1204612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C52016-59B7-EBA7-BA32-390CD894F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7322" y="1075664"/>
            <a:ext cx="9185465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3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233827" y="-2481049"/>
            <a:ext cx="7724348" cy="12192002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13681" y="-69154"/>
            <a:ext cx="7797203" cy="1771281"/>
            <a:chOff x="-819136" y="-2356775"/>
            <a:chExt cx="15594407" cy="3542562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819136" y="-2356775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4.Giỏ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hàng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80642" y="3011697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10813219" y="6040570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40890" y="6293635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1174945" y="20815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AA4869-A32B-B93C-354A-598053060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407" y="754425"/>
            <a:ext cx="10094935" cy="55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176675" y="-2423898"/>
            <a:ext cx="7724348" cy="120777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9925" y="-125465"/>
            <a:ext cx="7797203" cy="1827592"/>
            <a:chOff x="-266648" y="-2469397"/>
            <a:chExt cx="15594407" cy="3655184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66648" y="-2469397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700" b="1" u="sng" dirty="0">
                  <a:solidFill>
                    <a:srgbClr val="3C3333"/>
                  </a:solidFill>
                  <a:latin typeface="Britannic Bold" panose="020B0903060703020204" pitchFamily="34" charset="0"/>
                </a:rPr>
                <a:t>5.Thanh </a:t>
              </a:r>
              <a:r>
                <a:rPr lang="en-US" sz="4700" b="1" u="sng" dirty="0" err="1">
                  <a:solidFill>
                    <a:srgbClr val="3C3333"/>
                  </a:solidFill>
                  <a:latin typeface="Britannic Bold" panose="020B0903060703020204" pitchFamily="34" charset="0"/>
                </a:rPr>
                <a:t>toán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64086" y="4205932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10184154" y="5981347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5648621" y="63615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0865745" y="411786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24CA1B1E-AE2C-493E-8D63-A5E0FE3B9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047" y="1011820"/>
            <a:ext cx="10335862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14573" y="-2285999"/>
            <a:ext cx="7562853" cy="1213485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48520" y="251509"/>
            <a:ext cx="7797203" cy="1450618"/>
            <a:chOff x="-749458" y="-1715449"/>
            <a:chExt cx="15594407" cy="2901236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749458" y="-1715449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6. </a:t>
              </a:r>
              <a:r>
                <a:rPr lang="en-US" sz="4700" b="1" u="sng" dirty="0">
                  <a:solidFill>
                    <a:srgbClr val="3C3333"/>
                  </a:solidFill>
                  <a:latin typeface="Britannic Bold" panose="020B0903060703020204" pitchFamily="34" charset="0"/>
                </a:rPr>
                <a:t>Đ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ơn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đặt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hàng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515558" y="3570753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9232068" y="5819334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0862218" y="139716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DC22C4E4-F54E-4842-A0E8-35D8ED782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257" y="1614161"/>
            <a:ext cx="9479595" cy="4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6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405062" y="-2376488"/>
            <a:ext cx="7477127" cy="12230103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70761" y="129347"/>
            <a:ext cx="7797203" cy="1572780"/>
            <a:chOff x="-1104976" y="-1959773"/>
            <a:chExt cx="15594407" cy="3145560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04976" y="-1959773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7.Chi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tiết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đơn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đặt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hàng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022823" y="3888658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10463063" y="6011893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37566" y="6258413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0862218" y="139716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3BCCF-B3D0-857B-A952-0265F6A38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883" y="1016499"/>
            <a:ext cx="8952117" cy="52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2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94317" y="-2463433"/>
            <a:ext cx="7477127" cy="12403993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70761" y="173709"/>
            <a:ext cx="7797203" cy="1528418"/>
            <a:chOff x="-1104976" y="-1871049"/>
            <a:chExt cx="15594407" cy="3056836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04976" y="-1871049"/>
              <a:ext cx="15594407" cy="1336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u="sng" dirty="0" err="1">
                  <a:solidFill>
                    <a:srgbClr val="3C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larendon BT" panose="02040704040505020204" pitchFamily="18" charset="0"/>
                </a:rPr>
                <a:t>Đăng</a:t>
              </a:r>
              <a:r>
                <a:rPr lang="en-US" sz="4000" b="1" u="sng" dirty="0">
                  <a:solidFill>
                    <a:srgbClr val="3C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larendon BT" panose="02040704040505020204" pitchFamily="18" charset="0"/>
                </a:rPr>
                <a:t> </a:t>
              </a:r>
              <a:r>
                <a:rPr lang="en-US" sz="4000" b="1" u="sng" dirty="0" err="1">
                  <a:solidFill>
                    <a:srgbClr val="3C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larendon BT" panose="02040704040505020204" pitchFamily="18" charset="0"/>
                </a:rPr>
                <a:t>nhập</a:t>
              </a:r>
              <a:r>
                <a:rPr lang="en-US" sz="4000" b="1" u="sng" dirty="0">
                  <a:solidFill>
                    <a:srgbClr val="3C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larendon BT" panose="02040704040505020204" pitchFamily="18" charset="0"/>
                </a:rPr>
                <a:t> </a:t>
              </a:r>
              <a:r>
                <a:rPr lang="en-US" sz="4000" b="1" u="sng" dirty="0" err="1">
                  <a:solidFill>
                    <a:srgbClr val="3C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larendon BT" panose="02040704040505020204" pitchFamily="18" charset="0"/>
                </a:rPr>
                <a:t>vào</a:t>
              </a:r>
              <a:r>
                <a:rPr lang="en-US" sz="4000" b="1" u="sng" dirty="0">
                  <a:solidFill>
                    <a:srgbClr val="3C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larendon BT" panose="02040704040505020204" pitchFamily="18" charset="0"/>
                </a:rPr>
                <a:t> </a:t>
              </a:r>
              <a:r>
                <a:rPr lang="en-US" sz="4000" b="1" u="sng" dirty="0" err="1">
                  <a:solidFill>
                    <a:srgbClr val="3C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larendon BT" panose="02040704040505020204" pitchFamily="18" charset="0"/>
                </a:rPr>
                <a:t>trang</a:t>
              </a:r>
              <a:r>
                <a:rPr lang="en-US" sz="4000" b="1" u="sng" dirty="0">
                  <a:solidFill>
                    <a:srgbClr val="3C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larendon BT" panose="02040704040505020204" pitchFamily="18" charset="0"/>
                </a:rPr>
                <a:t> admin</a:t>
              </a:r>
              <a:endPara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larendon BT" panose="02040704040505020204" pitchFamily="18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673613" y="324281"/>
            <a:ext cx="2559877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7015032" y="6347736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7901982" y="6097940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10112C-B4C9-C637-90A5-B3BE32CAA1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25" y="1198386"/>
            <a:ext cx="10094251" cy="49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7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408719" y="-3311365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259" r="-19619" b="-99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64250"/>
                </a:solidFill>
                <a:effectLst/>
                <a:uLnTx/>
                <a:uFillTx/>
                <a:latin typeface="Asap" panose="020F0504030202060203"/>
                <a:ea typeface="+mn-ea"/>
                <a:cs typeface="+mn-cs"/>
              </a:rPr>
              <a:t>Cusstomer</a:t>
            </a: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836473">
            <a:off x="-775595" y="-977387"/>
            <a:ext cx="5670410" cy="8510935"/>
          </a:xfrm>
          <a:custGeom>
            <a:avLst/>
            <a:gdLst/>
            <a:ahLst/>
            <a:cxnLst/>
            <a:rect l="l" t="t" r="r" b="b"/>
            <a:pathLst>
              <a:path w="8505615" h="12766402">
                <a:moveTo>
                  <a:pt x="0" y="0"/>
                </a:moveTo>
                <a:lnTo>
                  <a:pt x="8505616" y="0"/>
                </a:lnTo>
                <a:lnTo>
                  <a:pt x="8505616" y="12766402"/>
                </a:lnTo>
                <a:lnTo>
                  <a:pt x="0" y="12766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-5726808">
            <a:off x="-1295675" y="1054312"/>
            <a:ext cx="6739682" cy="5126747"/>
          </a:xfrm>
          <a:custGeom>
            <a:avLst/>
            <a:gdLst/>
            <a:ahLst/>
            <a:cxnLst/>
            <a:rect l="l" t="t" r="r" b="b"/>
            <a:pathLst>
              <a:path w="10109523" h="7690120">
                <a:moveTo>
                  <a:pt x="0" y="0"/>
                </a:moveTo>
                <a:lnTo>
                  <a:pt x="10109523" y="0"/>
                </a:lnTo>
                <a:lnTo>
                  <a:pt x="10109523" y="7690120"/>
                </a:lnTo>
                <a:lnTo>
                  <a:pt x="0" y="7690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03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-240450">
            <a:off x="1920487" y="-381500"/>
            <a:ext cx="1954324" cy="2271585"/>
          </a:xfrm>
          <a:custGeom>
            <a:avLst/>
            <a:gdLst/>
            <a:ahLst/>
            <a:cxnLst/>
            <a:rect l="l" t="t" r="r" b="b"/>
            <a:pathLst>
              <a:path w="4061386" h="4844596">
                <a:moveTo>
                  <a:pt x="0" y="0"/>
                </a:moveTo>
                <a:lnTo>
                  <a:pt x="4061386" y="0"/>
                </a:lnTo>
                <a:lnTo>
                  <a:pt x="4061386" y="4844596"/>
                </a:lnTo>
                <a:lnTo>
                  <a:pt x="0" y="4844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1719" y="4744680"/>
            <a:ext cx="1303392" cy="1774145"/>
          </a:xfrm>
          <a:prstGeom prst="rect">
            <a:avLst/>
          </a:prstGeom>
        </p:spPr>
        <p:txBody>
          <a:bodyPr lIns="169333" tIns="169333" rIns="169333" bIns="169333" rtlCol="0" anchor="ctr"/>
          <a:lstStyle/>
          <a:p>
            <a:pPr marL="0" marR="0" lvl="0" indent="0" algn="ctr" defTabSz="914400" rtl="0" eaLnBrk="1" fontAlgn="auto" latinLnBrk="0" hangingPunct="1">
              <a:lnSpc>
                <a:spcPts val="149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EFE9D8"/>
              </a:solidFill>
              <a:effectLst/>
              <a:uLnTx/>
              <a:uFillTx/>
              <a:latin typeface="Maven Pro" panose="0000050000000000000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1904274">
            <a:off x="5633307" y="3407180"/>
            <a:ext cx="1050135" cy="1967467"/>
          </a:xfrm>
          <a:custGeom>
            <a:avLst/>
            <a:gdLst/>
            <a:ahLst/>
            <a:cxnLst/>
            <a:rect l="l" t="t" r="r" b="b"/>
            <a:pathLst>
              <a:path w="1575203" h="2951200">
                <a:moveTo>
                  <a:pt x="0" y="0"/>
                </a:moveTo>
                <a:lnTo>
                  <a:pt x="1575203" y="0"/>
                </a:lnTo>
                <a:lnTo>
                  <a:pt x="1575203" y="2951200"/>
                </a:lnTo>
                <a:lnTo>
                  <a:pt x="0" y="295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-7369501">
            <a:off x="9526116" y="5089471"/>
            <a:ext cx="3312345" cy="4212839"/>
          </a:xfrm>
          <a:custGeom>
            <a:avLst/>
            <a:gdLst/>
            <a:ahLst/>
            <a:cxnLst/>
            <a:rect l="l" t="t" r="r" b="b"/>
            <a:pathLst>
              <a:path w="4968517" h="6319258">
                <a:moveTo>
                  <a:pt x="0" y="0"/>
                </a:moveTo>
                <a:lnTo>
                  <a:pt x="4968517" y="0"/>
                </a:lnTo>
                <a:lnTo>
                  <a:pt x="4968517" y="6319258"/>
                </a:lnTo>
                <a:lnTo>
                  <a:pt x="0" y="6319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1727311">
            <a:off x="11524830" y="3261045"/>
            <a:ext cx="5486400" cy="54864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3760652">
            <a:off x="3084281" y="1109225"/>
            <a:ext cx="745001" cy="2120999"/>
          </a:xfrm>
          <a:custGeom>
            <a:avLst/>
            <a:gdLst/>
            <a:ahLst/>
            <a:cxnLst/>
            <a:rect l="l" t="t" r="r" b="b"/>
            <a:pathLst>
              <a:path w="1117501" h="3181498">
                <a:moveTo>
                  <a:pt x="0" y="0"/>
                </a:moveTo>
                <a:lnTo>
                  <a:pt x="1117502" y="0"/>
                </a:lnTo>
                <a:lnTo>
                  <a:pt x="1117502" y="3181498"/>
                </a:lnTo>
                <a:lnTo>
                  <a:pt x="0" y="31814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395299" y="2701049"/>
            <a:ext cx="315359" cy="419454"/>
            <a:chOff x="0" y="-131851"/>
            <a:chExt cx="630718" cy="838908"/>
          </a:xfrm>
        </p:grpSpPr>
        <p:sp>
          <p:nvSpPr>
            <p:cNvPr id="17" name="TextBox 17"/>
            <p:cNvSpPr txBox="1"/>
            <p:nvPr/>
          </p:nvSpPr>
          <p:spPr>
            <a:xfrm>
              <a:off x="56322" y="-131851"/>
              <a:ext cx="518076" cy="81868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30718" cy="792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2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33" b="0" i="0" u="none" strike="noStrike" kern="1200" cap="none" spc="0" normalizeH="0" baseline="0" noProof="0" dirty="0">
                <a:ln>
                  <a:noFill/>
                </a:ln>
                <a:solidFill>
                  <a:srgbClr val="42372A"/>
                </a:solidFill>
                <a:effectLst/>
                <a:uLnTx/>
                <a:uFillTx/>
                <a:latin typeface="Asap" panose="020F0504030202060203"/>
                <a:ea typeface="+mn-ea"/>
                <a:cs typeface="+mn-cs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54273" y="2865650"/>
            <a:ext cx="1184723" cy="509617"/>
            <a:chOff x="0" y="0"/>
            <a:chExt cx="2369445" cy="1019235"/>
          </a:xfrm>
        </p:grpSpPr>
        <p:sp>
          <p:nvSpPr>
            <p:cNvPr id="35" name="Freeform 35"/>
            <p:cNvSpPr/>
            <p:nvPr/>
          </p:nvSpPr>
          <p:spPr>
            <a:xfrm rot="236761">
              <a:off x="26913" y="78655"/>
              <a:ext cx="2315620" cy="861925"/>
            </a:xfrm>
            <a:custGeom>
              <a:avLst/>
              <a:gdLst/>
              <a:ahLst/>
              <a:cxnLst/>
              <a:rect l="l" t="t" r="r" b="b"/>
              <a:pathLst>
                <a:path w="2315620" h="861925">
                  <a:moveTo>
                    <a:pt x="0" y="0"/>
                  </a:moveTo>
                  <a:lnTo>
                    <a:pt x="2315619" y="0"/>
                  </a:lnTo>
                  <a:lnTo>
                    <a:pt x="2315619" y="861925"/>
                  </a:lnTo>
                  <a:lnTo>
                    <a:pt x="0" y="861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 rot="236761">
              <a:off x="297742" y="325962"/>
              <a:ext cx="1773960" cy="296735"/>
            </a:xfrm>
            <a:custGeom>
              <a:avLst/>
              <a:gdLst/>
              <a:ahLst/>
              <a:cxnLst/>
              <a:rect l="l" t="t" r="r" b="b"/>
              <a:pathLst>
                <a:path w="1773960" h="296735">
                  <a:moveTo>
                    <a:pt x="0" y="0"/>
                  </a:moveTo>
                  <a:lnTo>
                    <a:pt x="1773960" y="0"/>
                  </a:lnTo>
                  <a:lnTo>
                    <a:pt x="1773960" y="296735"/>
                  </a:lnTo>
                  <a:lnTo>
                    <a:pt x="0" y="296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-723162" y="1399431"/>
            <a:ext cx="352873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ts val="4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sng" strike="noStrike" kern="1200" cap="none" spc="0" normalizeH="0" baseline="0" noProof="0" dirty="0">
                <a:ln>
                  <a:noFill/>
                </a:ln>
                <a:solidFill>
                  <a:srgbClr val="4237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</a:rPr>
              <a:t>Admin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61137" y="644365"/>
            <a:ext cx="397117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34" b="0" i="0" u="none" strike="noStrike" kern="1200" cap="none" spc="-123" normalizeH="0" baseline="0" noProof="0" dirty="0">
                <a:ln>
                  <a:noFill/>
                </a:ln>
                <a:solidFill>
                  <a:srgbClr val="42372A"/>
                </a:solidFill>
                <a:effectLst/>
                <a:uLnTx/>
                <a:uFillTx/>
                <a:latin typeface="Asap Italics" panose="020F05040302020D0203"/>
                <a:ea typeface="+mn-ea"/>
                <a:cs typeface="+mn-cs"/>
              </a:rPr>
              <a:t>	</a:t>
            </a:r>
            <a:r>
              <a:rPr kumimoji="0" lang="en-US" sz="4800" b="0" i="0" u="sng" strike="noStrike" kern="1200" cap="none" spc="-123" normalizeH="0" baseline="0" noProof="0" dirty="0">
                <a:ln>
                  <a:noFill/>
                </a:ln>
                <a:solidFill>
                  <a:srgbClr val="4237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</a:rPr>
              <a:t>Include: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CC37812-437B-F6C9-0901-50314E8CBB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3303" y="1506848"/>
            <a:ext cx="9166596" cy="4859382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flipH="1">
            <a:off x="270373" y="2157412"/>
            <a:ext cx="2476193" cy="6349212"/>
          </a:xfrm>
          <a:custGeom>
            <a:avLst/>
            <a:gdLst/>
            <a:ahLst/>
            <a:cxnLst/>
            <a:rect l="l" t="t" r="r" b="b"/>
            <a:pathLst>
              <a:path w="3714289" h="9523818">
                <a:moveTo>
                  <a:pt x="3714289" y="0"/>
                </a:moveTo>
                <a:lnTo>
                  <a:pt x="0" y="0"/>
                </a:lnTo>
                <a:lnTo>
                  <a:pt x="0" y="9523818"/>
                </a:lnTo>
                <a:lnTo>
                  <a:pt x="3714289" y="9523818"/>
                </a:lnTo>
                <a:lnTo>
                  <a:pt x="3714289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52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46260" y="-2555813"/>
            <a:ext cx="7591428" cy="12474448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439046" y="263061"/>
            <a:ext cx="7797203" cy="1439066"/>
            <a:chOff x="-968406" y="-1692345"/>
            <a:chExt cx="15594407" cy="2878132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968406" y="-1692345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1.Quản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lí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sản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phẩm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622563" y="3681411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9232068" y="5819334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259362" y="-466349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0862218" y="139716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012DC3-C7F2-AF8C-36CB-704FC40A93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801" y="1555765"/>
            <a:ext cx="7334630" cy="4232229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2AC1EC5-9801-4440-9F97-196D7701BB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7875" y="1534068"/>
            <a:ext cx="3153435" cy="4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22591" y="-2679743"/>
            <a:ext cx="7477127" cy="1283661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37439" y="289181"/>
            <a:ext cx="7797203" cy="1412946"/>
            <a:chOff x="-1371620" y="-1640105"/>
            <a:chExt cx="15594407" cy="2825892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371620" y="-1640105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2.Quản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lí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tài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khoản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121546" y="2387537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10931075" y="5844040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333088" y="1260506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F44201-1790-31F5-5D35-7BFBC7393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825" y="1373430"/>
            <a:ext cx="10446740" cy="50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7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Freeform 2"/>
              <p:cNvSpPr/>
              <p:nvPr/>
            </p:nvSpPr>
            <p:spPr>
              <a:xfrm rot="5400000">
                <a:off x="2682802" y="-2723243"/>
                <a:ext cx="6858000" cy="121920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8288000">
                    <a:moveTo>
                      <a:pt x="0" y="18288000"/>
                    </a:moveTo>
                    <a:lnTo>
                      <a:pt x="0" y="0"/>
                    </a:lnTo>
                    <a:lnTo>
                      <a:pt x="10287000" y="0"/>
                    </a:lnTo>
                    <a:lnTo>
                      <a:pt x="10287000" y="18288000"/>
                    </a:lnTo>
                    <a:lnTo>
                      <a:pt x="0" y="182880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942" t="-984" r="-20267" b="-1276"/>
                </a:stretch>
              </a:blipFill>
            </p:spPr>
            <p:txBody>
              <a:bodyPr/>
              <a:lstStyle/>
              <a:p>
                <a:pPr defTabSz="60963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vi-VN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vi-VN" sz="12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Freeform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82802" y="-2723243"/>
                <a:ext cx="6858000" cy="121920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8288000">
                    <a:moveTo>
                      <a:pt x="0" y="18288000"/>
                    </a:moveTo>
                    <a:lnTo>
                      <a:pt x="0" y="0"/>
                    </a:lnTo>
                    <a:lnTo>
                      <a:pt x="10287000" y="0"/>
                    </a:lnTo>
                    <a:lnTo>
                      <a:pt x="10287000" y="18288000"/>
                    </a:lnTo>
                    <a:lnTo>
                      <a:pt x="0" y="1828800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3"/>
          <p:cNvSpPr/>
          <p:nvPr/>
        </p:nvSpPr>
        <p:spPr>
          <a:xfrm>
            <a:off x="1953159" y="3021232"/>
            <a:ext cx="4017482" cy="2593739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374722" y="2880431"/>
            <a:ext cx="4017482" cy="2695407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-6024690">
            <a:off x="-3735826" y="2705167"/>
            <a:ext cx="8029095" cy="2190556"/>
          </a:xfrm>
          <a:custGeom>
            <a:avLst/>
            <a:gdLst/>
            <a:ahLst/>
            <a:cxnLst/>
            <a:rect l="l" t="t" r="r" b="b"/>
            <a:pathLst>
              <a:path w="12043643" h="3914184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4779868">
            <a:off x="7733062" y="2431865"/>
            <a:ext cx="8029095" cy="2086594"/>
          </a:xfrm>
          <a:custGeom>
            <a:avLst/>
            <a:gdLst/>
            <a:ahLst/>
            <a:cxnLst/>
            <a:rect l="l" t="t" r="r" b="b"/>
            <a:pathLst>
              <a:path w="12043643" h="3914184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335868" y="3372757"/>
            <a:ext cx="2505787" cy="670928"/>
          </a:xfrm>
          <a:custGeom>
            <a:avLst/>
            <a:gdLst/>
            <a:ahLst/>
            <a:cxnLst/>
            <a:rect l="l" t="t" r="r" b="b"/>
            <a:pathLst>
              <a:path w="2624906" h="1280180">
                <a:moveTo>
                  <a:pt x="0" y="0"/>
                </a:moveTo>
                <a:lnTo>
                  <a:pt x="2624906" y="0"/>
                </a:lnTo>
                <a:lnTo>
                  <a:pt x="2624906" y="1280180"/>
                </a:lnTo>
                <a:lnTo>
                  <a:pt x="0" y="1280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algn="ctr" defTabSz="609630"/>
            <a:r>
              <a:rPr lang="en-US" sz="2000" b="1" u="sng" dirty="0">
                <a:solidFill>
                  <a:schemeClr val="bg2"/>
                </a:solidFill>
                <a:latin typeface="Amasis MT Pro Black" panose="020F0502020204030204" pitchFamily="18" charset="0"/>
              </a:rPr>
              <a:t>Thành </a:t>
            </a:r>
            <a:r>
              <a:rPr lang="en-US" sz="2000" b="1" u="sng" dirty="0" err="1">
                <a:solidFill>
                  <a:schemeClr val="bg2"/>
                </a:solidFill>
                <a:latin typeface="Amasis MT Pro Black" panose="020F0502020204030204" pitchFamily="18" charset="0"/>
              </a:rPr>
              <a:t>viên</a:t>
            </a:r>
            <a:r>
              <a:rPr lang="en-US" sz="2000" b="1" u="sng" dirty="0">
                <a:solidFill>
                  <a:schemeClr val="bg2"/>
                </a:solidFill>
                <a:latin typeface="Amasis MT Pro Black" panose="020F0502020204030204" pitchFamily="18" charset="0"/>
              </a:rPr>
              <a:t> 1</a:t>
            </a:r>
            <a:endParaRPr lang="vi-VN" sz="2000" b="1" u="sng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672855" y="3323511"/>
            <a:ext cx="2449545" cy="589201"/>
          </a:xfrm>
          <a:custGeom>
            <a:avLst/>
            <a:gdLst/>
            <a:ahLst/>
            <a:cxnLst/>
            <a:rect l="l" t="t" r="r" b="b"/>
            <a:pathLst>
              <a:path w="2624906" h="1280180">
                <a:moveTo>
                  <a:pt x="0" y="0"/>
                </a:moveTo>
                <a:lnTo>
                  <a:pt x="2624906" y="0"/>
                </a:lnTo>
                <a:lnTo>
                  <a:pt x="2624906" y="1280180"/>
                </a:lnTo>
                <a:lnTo>
                  <a:pt x="0" y="1280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algn="ctr" defTabSz="609630"/>
            <a:r>
              <a:rPr lang="en-US" sz="2000" u="sng" dirty="0">
                <a:solidFill>
                  <a:schemeClr val="bg2"/>
                </a:solidFill>
                <a:latin typeface="Amasis MT Pro Black" panose="02040A04050005020304" pitchFamily="18" charset="0"/>
              </a:rPr>
              <a:t>Thành </a:t>
            </a:r>
            <a:r>
              <a:rPr lang="en-US" sz="2000" u="sng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viên</a:t>
            </a:r>
            <a:r>
              <a:rPr lang="en-US" sz="2000" u="sng" dirty="0">
                <a:solidFill>
                  <a:schemeClr val="bg2"/>
                </a:solidFill>
                <a:latin typeface="Amasis MT Pro Black" panose="02040A04050005020304" pitchFamily="18" charset="0"/>
              </a:rPr>
              <a:t> 2</a:t>
            </a:r>
            <a:endParaRPr lang="vi-VN" sz="2000" u="sng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8918" y="4395210"/>
            <a:ext cx="311297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27"/>
              </a:lnSpc>
            </a:pPr>
            <a:r>
              <a:rPr lang="en-US" sz="24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MSSV:1721030888</a:t>
            </a:r>
          </a:p>
          <a:p>
            <a:pPr defTabSz="609630">
              <a:lnSpc>
                <a:spcPts val="2427"/>
              </a:lnSpc>
            </a:pPr>
            <a:r>
              <a:rPr lang="en-US" sz="24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Vũ Trung Thành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5494" y="4355792"/>
            <a:ext cx="296981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27"/>
              </a:lnSpc>
              <a:spcBef>
                <a:spcPct val="0"/>
              </a:spcBef>
            </a:pPr>
            <a:r>
              <a:rPr lang="en-US" sz="24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MSSV:1721031027</a:t>
            </a:r>
          </a:p>
          <a:p>
            <a:pPr algn="ctr" defTabSz="609630">
              <a:lnSpc>
                <a:spcPts val="2427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Uông</a:t>
            </a:r>
            <a:r>
              <a:rPr lang="en-US" sz="24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Khải</a:t>
            </a:r>
            <a:endParaRPr lang="en-US" sz="2400" dirty="0">
              <a:solidFill>
                <a:srgbClr val="2642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2757" y="569360"/>
            <a:ext cx="9358090" cy="222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9600" b="1" i="1" dirty="0">
                <a:latin typeface="Rastanty Cortez" panose="020F0502020204030204" pitchFamily="2" charset="0"/>
              </a:rPr>
              <a:t>Thành </a:t>
            </a:r>
            <a:r>
              <a:rPr lang="en-US" sz="9600" b="1" i="1" dirty="0" err="1">
                <a:latin typeface="Rastanty Cortez" panose="020F0502020204030204" pitchFamily="2" charset="0"/>
              </a:rPr>
              <a:t>viên</a:t>
            </a:r>
            <a:r>
              <a:rPr lang="en-US" sz="9600" b="1" i="1" dirty="0">
                <a:latin typeface="Rastanty Cortez" panose="020F0502020204030204" pitchFamily="2" charset="0"/>
              </a:rPr>
              <a:t> </a:t>
            </a:r>
            <a:r>
              <a:rPr lang="en-US" sz="9600" b="1" i="1" dirty="0" err="1">
                <a:latin typeface="Rastanty Cortez" panose="020F0502020204030204" pitchFamily="2" charset="0"/>
              </a:rPr>
              <a:t>nhóm</a:t>
            </a:r>
            <a:endParaRPr lang="en-US" sz="9600" b="1" i="1" dirty="0">
              <a:latin typeface="Rastanty Cortez" panose="020F0502020204030204" pitchFamily="2" charset="0"/>
            </a:endParaRPr>
          </a:p>
          <a:p>
            <a:pPr algn="ctr" defTabSz="609630">
              <a:lnSpc>
                <a:spcPts val="6250"/>
              </a:lnSpc>
              <a:spcBef>
                <a:spcPct val="0"/>
              </a:spcBef>
            </a:pPr>
            <a:r>
              <a:rPr lang="en-US" sz="4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60 </a:t>
            </a:r>
            <a:r>
              <a:rPr lang="en-US" sz="4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</a:t>
            </a:r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928371C6-B9DD-D16E-8026-1C59595EBB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4223" y="3372757"/>
            <a:ext cx="806214" cy="855378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98704267-C05D-D49E-77EF-3CBA6C026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89644" y="3260984"/>
            <a:ext cx="775984" cy="831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51617" y="-2357439"/>
            <a:ext cx="7477127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70761" y="162231"/>
            <a:ext cx="7797203" cy="1539896"/>
            <a:chOff x="-1104976" y="-1894005"/>
            <a:chExt cx="15594407" cy="3079792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04976" y="-1894005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3.Quản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lí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đơn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đặt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hàng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722785" y="3222784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9948171" y="5819333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1071076" y="78179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245148" y="1242805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4FEF58FB-5234-4AB5-B19E-3BDAFD6C2E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6" r="2060"/>
          <a:stretch/>
        </p:blipFill>
        <p:spPr>
          <a:xfrm>
            <a:off x="521395" y="1306558"/>
            <a:ext cx="10260081" cy="4600051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E76E7F0F-CCF9-46D5-8CA4-53F8562F6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03" y="1319719"/>
            <a:ext cx="10268622" cy="49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6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492428" y="-2635306"/>
            <a:ext cx="7511944" cy="124968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4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45616" y="73404"/>
            <a:ext cx="7797203" cy="1628723"/>
            <a:chOff x="-1155266" y="-2071659"/>
            <a:chExt cx="15594407" cy="3257446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55266" y="-2071659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4.Quản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lí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thể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loại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032702" y="3011697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-106531" y="5992397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1513261" y="266540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4B5FA5-0981-A7F1-C3F3-F92284A374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158" y="1143557"/>
            <a:ext cx="9903816" cy="532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455155" y="-2495696"/>
            <a:ext cx="7241151" cy="12232541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70761" y="179842"/>
            <a:ext cx="7797203" cy="1522285"/>
            <a:chOff x="-1104976" y="-1858783"/>
            <a:chExt cx="15594407" cy="3044570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04976" y="-1858783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700" b="1" u="sng" dirty="0">
                  <a:solidFill>
                    <a:srgbClr val="3C3333"/>
                  </a:solidFill>
                  <a:latin typeface="Britannic Bold" panose="020B0903060703020204" pitchFamily="34" charset="0"/>
                </a:rPr>
                <a:t>5.Kho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1146101">
            <a:off x="-1044221" y="3570753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-153735" y="6339926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979279" y="-257143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1011848" y="71061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0334C8BC-F947-9DAF-AADE-4A2D8AF70EA1}"/>
              </a:ext>
            </a:extLst>
          </p:cNvPr>
          <p:cNvSpPr/>
          <p:nvPr/>
        </p:nvSpPr>
        <p:spPr>
          <a:xfrm rot="2216740">
            <a:off x="10565101" y="5624639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EA1F0392-6310-4A49-BF3F-92A9E33FB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621" y="1049863"/>
            <a:ext cx="11585542" cy="5296248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B096E7F2-2145-4664-8110-2295EC171B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993" y="1066995"/>
            <a:ext cx="11652170" cy="5451493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9906C4EC-4B43-4997-B086-C902E6DFD6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643" y="1076954"/>
            <a:ext cx="6415281" cy="53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6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455155" y="-2495696"/>
            <a:ext cx="7241151" cy="12232541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225172" y="1362764"/>
            <a:ext cx="7957282" cy="2387914"/>
            <a:chOff x="-1229913" y="-2140729"/>
            <a:chExt cx="15594407" cy="3326516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229913" y="-2140729"/>
              <a:ext cx="15594407" cy="93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4700" b="1" i="0" u="sng" strike="noStrike" kern="1200" cap="none" spc="0" normalizeH="0" baseline="0" noProof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ahnschrift" panose="020B0502040204020203" pitchFamily="34" charset="0"/>
                </a:rPr>
                <a:t>Điểm mạnh và điểm hạn chế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-153735" y="6339926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979279" y="-257143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1011848" y="71061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0334C8BC-F947-9DAF-AADE-4A2D8AF70EA1}"/>
              </a:ext>
            </a:extLst>
          </p:cNvPr>
          <p:cNvSpPr/>
          <p:nvPr/>
        </p:nvSpPr>
        <p:spPr>
          <a:xfrm rot="2216740">
            <a:off x="10565101" y="5624639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312B014E-B70F-4CBF-915A-1D5ABDEA21C7}"/>
              </a:ext>
            </a:extLst>
          </p:cNvPr>
          <p:cNvSpPr/>
          <p:nvPr/>
        </p:nvSpPr>
        <p:spPr>
          <a:xfrm>
            <a:off x="636870" y="2569209"/>
            <a:ext cx="4868659" cy="2995223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t"/>
          <a:lstStyle/>
          <a:p>
            <a:r>
              <a:rPr lang="vi-VN" sz="5400" b="1">
                <a:latin typeface="Bahnschrift SemiBold SemiConden" panose="020B0502040204020203" pitchFamily="34" charset="0"/>
              </a:rPr>
              <a:t>Điểm mạnh</a:t>
            </a:r>
          </a:p>
          <a:p>
            <a:r>
              <a:rPr lang="vi-VN" sz="2400" b="1">
                <a:latin typeface="Bahnschrift SemiBold SemiConden" panose="020B0502040204020203" pitchFamily="34" charset="0"/>
              </a:rPr>
              <a:t>-Phân chia công việc một cách hợp lý</a:t>
            </a:r>
          </a:p>
          <a:p>
            <a:r>
              <a:rPr lang="vi-VN" sz="2400" b="1">
                <a:latin typeface="Bahnschrift SemiBold SemiConden" panose="020B0502040204020203" pitchFamily="34" charset="0"/>
              </a:rPr>
              <a:t>-Thực hiện theo đúng kế hoạch</a:t>
            </a:r>
            <a:endParaRPr lang="vi-VN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rot="21146101">
            <a:off x="-564250" y="4765568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3CB5D92D-95F2-46A8-916C-20B190A9B910}"/>
              </a:ext>
            </a:extLst>
          </p:cNvPr>
          <p:cNvSpPr/>
          <p:nvPr/>
        </p:nvSpPr>
        <p:spPr>
          <a:xfrm>
            <a:off x="6282414" y="2493421"/>
            <a:ext cx="4868659" cy="2995223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t"/>
          <a:lstStyle/>
          <a:p>
            <a:r>
              <a:rPr lang="vi-VN" sz="5400" b="1">
                <a:latin typeface="Bahnschrift SemiBold SemiConden" panose="020B0502040204020203" pitchFamily="34" charset="0"/>
              </a:rPr>
              <a:t>Điểm hạn chế</a:t>
            </a:r>
            <a:br>
              <a:rPr lang="vi-VN" sz="5400" b="1">
                <a:latin typeface="Bahnschrift SemiBold SemiConden" panose="020B0502040204020203" pitchFamily="34" charset="0"/>
              </a:rPr>
            </a:br>
            <a:r>
              <a:rPr lang="vi-VN" sz="2400" b="1">
                <a:latin typeface="Bahnschrift SemiBold SemiConden" panose="020B0502040204020203" pitchFamily="34" charset="0"/>
              </a:rPr>
              <a:t>-Thiếu kinh nghiệm</a:t>
            </a:r>
            <a:br>
              <a:rPr lang="vi-VN" sz="2400" b="1">
                <a:latin typeface="Bahnschrift SemiBold SemiConden" panose="020B0502040204020203" pitchFamily="34" charset="0"/>
              </a:rPr>
            </a:br>
            <a:r>
              <a:rPr lang="vi-VN" sz="2400" b="1">
                <a:latin typeface="Bahnschrift SemiBold SemiConden" panose="020B0502040204020203" pitchFamily="34" charset="0"/>
              </a:rPr>
              <a:t>-Chưa biết quản lý thời gian</a:t>
            </a:r>
            <a:endParaRPr lang="vi-VN" sz="54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6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495695" y="-2483064"/>
            <a:ext cx="7241151" cy="12232541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225172" y="1362764"/>
            <a:ext cx="7957282" cy="2387914"/>
            <a:chOff x="-1229913" y="-2140729"/>
            <a:chExt cx="15594407" cy="3326516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229913" y="-2140729"/>
              <a:ext cx="15594407" cy="93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891811">
            <a:off x="-153735" y="6339926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979279" y="-257143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1011848" y="71061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0334C8BC-F947-9DAF-AADE-4A2D8AF70EA1}"/>
              </a:ext>
            </a:extLst>
          </p:cNvPr>
          <p:cNvSpPr/>
          <p:nvPr/>
        </p:nvSpPr>
        <p:spPr>
          <a:xfrm rot="2216740">
            <a:off x="10565101" y="5624639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312B014E-B70F-4CBF-915A-1D5ABDEA21C7}"/>
              </a:ext>
            </a:extLst>
          </p:cNvPr>
          <p:cNvSpPr/>
          <p:nvPr/>
        </p:nvSpPr>
        <p:spPr>
          <a:xfrm>
            <a:off x="3811441" y="175000"/>
            <a:ext cx="4868659" cy="2533737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vi-VN" sz="5400" b="1">
                <a:solidFill>
                  <a:srgbClr val="FF0000"/>
                </a:solidFill>
                <a:latin typeface="Bahnschrift SemiBold SemiConden" panose="020B0502040204020203" pitchFamily="34" charset="0"/>
              </a:rPr>
              <a:t>Kiến nghị</a:t>
            </a:r>
            <a:endParaRPr lang="vi-VN" sz="5400" b="1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3CB5D92D-95F2-46A8-916C-20B190A9B910}"/>
              </a:ext>
            </a:extLst>
          </p:cNvPr>
          <p:cNvSpPr/>
          <p:nvPr/>
        </p:nvSpPr>
        <p:spPr>
          <a:xfrm rot="21290030">
            <a:off x="6551314" y="3087258"/>
            <a:ext cx="4868659" cy="2995223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vi-VN" sz="4800" b="1">
                <a:solidFill>
                  <a:srgbClr val="0070C0"/>
                </a:solidFill>
                <a:latin typeface="Bahnschrift SemiBold SemiConden" panose="020B0502040204020203" pitchFamily="34" charset="0"/>
              </a:rPr>
              <a:t>Định hướng phát triển</a:t>
            </a:r>
            <a:endParaRPr lang="vi-VN" sz="4800" b="1" dirty="0">
              <a:solidFill>
                <a:srgbClr val="0070C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D9D09742-9501-4792-A68E-085D75D4C9A2}"/>
              </a:ext>
            </a:extLst>
          </p:cNvPr>
          <p:cNvSpPr/>
          <p:nvPr/>
        </p:nvSpPr>
        <p:spPr>
          <a:xfrm flipH="1">
            <a:off x="1021502" y="1537024"/>
            <a:ext cx="2594561" cy="5392073"/>
          </a:xfrm>
          <a:custGeom>
            <a:avLst/>
            <a:gdLst/>
            <a:ahLst/>
            <a:cxnLst/>
            <a:rect l="l" t="t" r="r" b="b"/>
            <a:pathLst>
              <a:path w="3714289" h="9523818">
                <a:moveTo>
                  <a:pt x="3714289" y="0"/>
                </a:moveTo>
                <a:lnTo>
                  <a:pt x="0" y="0"/>
                </a:lnTo>
                <a:lnTo>
                  <a:pt x="0" y="9523818"/>
                </a:lnTo>
                <a:lnTo>
                  <a:pt x="3714289" y="9523818"/>
                </a:lnTo>
                <a:lnTo>
                  <a:pt x="3714289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1146101">
            <a:off x="-1044221" y="3570753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83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495695" y="-2285101"/>
            <a:ext cx="7241151" cy="12232541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5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225172" y="1362764"/>
            <a:ext cx="7957282" cy="2387914"/>
            <a:chOff x="-1229913" y="-2140729"/>
            <a:chExt cx="15594407" cy="3326516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229913" y="-2140729"/>
              <a:ext cx="15594407" cy="93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ahnschrift" panose="020B0502040204020203" pitchFamily="3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891811">
            <a:off x="-153735" y="6339926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979279" y="-257143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1011848" y="71061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0334C8BC-F947-9DAF-AADE-4A2D8AF70EA1}"/>
              </a:ext>
            </a:extLst>
          </p:cNvPr>
          <p:cNvSpPr/>
          <p:nvPr/>
        </p:nvSpPr>
        <p:spPr>
          <a:xfrm rot="2216740">
            <a:off x="10565101" y="5624639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312B014E-B70F-4CBF-915A-1D5ABDEA21C7}"/>
              </a:ext>
            </a:extLst>
          </p:cNvPr>
          <p:cNvSpPr/>
          <p:nvPr/>
        </p:nvSpPr>
        <p:spPr>
          <a:xfrm>
            <a:off x="3811441" y="175000"/>
            <a:ext cx="4868659" cy="2995223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t"/>
          <a:lstStyle/>
          <a:p>
            <a:pPr algn="ctr"/>
            <a:r>
              <a:rPr lang="vi-VN" sz="5400" b="1">
                <a:solidFill>
                  <a:srgbClr val="FF0000"/>
                </a:solidFill>
                <a:latin typeface="Bahnschrift SemiBold SemiConden" panose="020B0502040204020203" pitchFamily="34" charset="0"/>
              </a:rPr>
              <a:t>Video SEO</a:t>
            </a:r>
            <a:endParaRPr lang="vi-VN" sz="5400" b="1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3CB5D92D-95F2-46A8-916C-20B190A9B910}"/>
              </a:ext>
            </a:extLst>
          </p:cNvPr>
          <p:cNvSpPr/>
          <p:nvPr/>
        </p:nvSpPr>
        <p:spPr>
          <a:xfrm rot="21290030">
            <a:off x="6551314" y="3087258"/>
            <a:ext cx="4868659" cy="2995223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vi-VN" sz="4800" b="1">
                <a:solidFill>
                  <a:srgbClr val="0070C0"/>
                </a:solidFill>
                <a:latin typeface="Bahnschrift SemiBold SemiConden" panose="020B0502040204020203" pitchFamily="34" charset="0"/>
              </a:rPr>
              <a:t>Định hướng phát triển</a:t>
            </a:r>
            <a:endParaRPr lang="vi-VN" sz="4800" b="1" dirty="0">
              <a:solidFill>
                <a:srgbClr val="0070C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D9D09742-9501-4792-A68E-085D75D4C9A2}"/>
              </a:ext>
            </a:extLst>
          </p:cNvPr>
          <p:cNvSpPr/>
          <p:nvPr/>
        </p:nvSpPr>
        <p:spPr>
          <a:xfrm flipH="1">
            <a:off x="1021502" y="1537024"/>
            <a:ext cx="2594561" cy="5392073"/>
          </a:xfrm>
          <a:custGeom>
            <a:avLst/>
            <a:gdLst/>
            <a:ahLst/>
            <a:cxnLst/>
            <a:rect l="l" t="t" r="r" b="b"/>
            <a:pathLst>
              <a:path w="3714289" h="9523818">
                <a:moveTo>
                  <a:pt x="3714289" y="0"/>
                </a:moveTo>
                <a:lnTo>
                  <a:pt x="0" y="0"/>
                </a:lnTo>
                <a:lnTo>
                  <a:pt x="0" y="9523818"/>
                </a:lnTo>
                <a:lnTo>
                  <a:pt x="3714289" y="9523818"/>
                </a:lnTo>
                <a:lnTo>
                  <a:pt x="3714289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1146101">
            <a:off x="-881765" y="3506797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4" name="bandicam 2024-04-28 16-52-03-448">
            <a:hlinkClick r:id="" action="ppaction://media"/>
            <a:extLst>
              <a:ext uri="{FF2B5EF4-FFF2-40B4-BE49-F238E27FC236}">
                <a16:creationId xmlns:a16="http://schemas.microsoft.com/office/drawing/2014/main" id="{EA847738-2104-4245-ADCF-58DD602BAE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78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19597" y="1115479"/>
            <a:ext cx="11903452" cy="57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-10800000">
            <a:off x="843442" y="1306647"/>
            <a:ext cx="10505117" cy="4744811"/>
          </a:xfrm>
          <a:custGeom>
            <a:avLst/>
            <a:gdLst/>
            <a:ahLst/>
            <a:cxnLst/>
            <a:rect l="l" t="t" r="r" b="b"/>
            <a:pathLst>
              <a:path w="15757675" h="7117217">
                <a:moveTo>
                  <a:pt x="0" y="0"/>
                </a:moveTo>
                <a:lnTo>
                  <a:pt x="15757674" y="0"/>
                </a:lnTo>
                <a:lnTo>
                  <a:pt x="15757674" y="7117216"/>
                </a:lnTo>
                <a:lnTo>
                  <a:pt x="0" y="711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5057798" y="917509"/>
            <a:ext cx="1881026" cy="778275"/>
          </a:xfrm>
          <a:custGeom>
            <a:avLst/>
            <a:gdLst/>
            <a:ahLst/>
            <a:cxnLst/>
            <a:rect l="l" t="t" r="r" b="b"/>
            <a:pathLst>
              <a:path w="2821539" h="1167412">
                <a:moveTo>
                  <a:pt x="0" y="0"/>
                </a:moveTo>
                <a:lnTo>
                  <a:pt x="2821539" y="0"/>
                </a:lnTo>
                <a:lnTo>
                  <a:pt x="2821539" y="1167412"/>
                </a:lnTo>
                <a:lnTo>
                  <a:pt x="0" y="116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-909891">
            <a:off x="-339611" y="-357624"/>
            <a:ext cx="2050821" cy="1420763"/>
          </a:xfrm>
          <a:custGeom>
            <a:avLst/>
            <a:gdLst/>
            <a:ahLst/>
            <a:cxnLst/>
            <a:rect l="l" t="t" r="r" b="b"/>
            <a:pathLst>
              <a:path w="3076231" h="2131145">
                <a:moveTo>
                  <a:pt x="0" y="0"/>
                </a:moveTo>
                <a:lnTo>
                  <a:pt x="3076232" y="0"/>
                </a:lnTo>
                <a:lnTo>
                  <a:pt x="3076232" y="2131144"/>
                </a:lnTo>
                <a:lnTo>
                  <a:pt x="0" y="213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0672035" y="1954781"/>
            <a:ext cx="1668331" cy="856433"/>
          </a:xfrm>
          <a:custGeom>
            <a:avLst/>
            <a:gdLst/>
            <a:ahLst/>
            <a:cxnLst/>
            <a:rect l="l" t="t" r="r" b="b"/>
            <a:pathLst>
              <a:path w="2502497" h="1284649">
                <a:moveTo>
                  <a:pt x="0" y="0"/>
                </a:moveTo>
                <a:lnTo>
                  <a:pt x="2502496" y="0"/>
                </a:lnTo>
                <a:lnTo>
                  <a:pt x="2502496" y="1284649"/>
                </a:lnTo>
                <a:lnTo>
                  <a:pt x="0" y="1284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8" name="Group 8"/>
          <p:cNvGrpSpPr/>
          <p:nvPr/>
        </p:nvGrpSpPr>
        <p:grpSpPr>
          <a:xfrm>
            <a:off x="2187308" y="2218852"/>
            <a:ext cx="7817385" cy="2466801"/>
            <a:chOff x="0" y="85725"/>
            <a:chExt cx="15634770" cy="4933602"/>
          </a:xfrm>
        </p:grpSpPr>
        <p:sp>
          <p:nvSpPr>
            <p:cNvPr id="9" name="TextBox 9"/>
            <p:cNvSpPr txBox="1"/>
            <p:nvPr/>
          </p:nvSpPr>
          <p:spPr>
            <a:xfrm>
              <a:off x="0" y="85725"/>
              <a:ext cx="15634770" cy="182101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defTabSz="609630">
                <a:lnSpc>
                  <a:spcPts val="7094"/>
                </a:lnSpc>
              </a:pPr>
              <a:r>
                <a:rPr lang="en-US" sz="6450" b="1" dirty="0">
                  <a:solidFill>
                    <a:srgbClr val="3C3333"/>
                  </a:solidFill>
                  <a:latin typeface="Dancing Script" panose="03080600040507000D00"/>
                </a:rPr>
                <a:t>Thank For Watching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45297"/>
              <a:ext cx="15634770" cy="67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800"/>
                </a:lnSpc>
                <a:spcBef>
                  <a:spcPct val="0"/>
                </a:spcBef>
              </a:pPr>
              <a:endParaRPr lang="en-US" sz="2000" dirty="0">
                <a:solidFill>
                  <a:srgbClr val="3C3333"/>
                </a:solidFill>
                <a:latin typeface="Muli" panose="0000050000000000000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1345319">
            <a:off x="288978" y="3757361"/>
            <a:ext cx="2500815" cy="3930555"/>
          </a:xfrm>
          <a:custGeom>
            <a:avLst/>
            <a:gdLst/>
            <a:ahLst/>
            <a:cxnLst/>
            <a:rect l="l" t="t" r="r" b="b"/>
            <a:pathLst>
              <a:path w="3751223" h="5895832">
                <a:moveTo>
                  <a:pt x="0" y="0"/>
                </a:moveTo>
                <a:lnTo>
                  <a:pt x="3751223" y="0"/>
                </a:lnTo>
                <a:lnTo>
                  <a:pt x="3751223" y="5895832"/>
                </a:lnTo>
                <a:lnTo>
                  <a:pt x="0" y="5895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9147468" y="5170044"/>
            <a:ext cx="1246382" cy="1356606"/>
          </a:xfrm>
          <a:custGeom>
            <a:avLst/>
            <a:gdLst/>
            <a:ahLst/>
            <a:cxnLst/>
            <a:rect l="l" t="t" r="r" b="b"/>
            <a:pathLst>
              <a:path w="1869573" h="2034909">
                <a:moveTo>
                  <a:pt x="0" y="0"/>
                </a:moveTo>
                <a:lnTo>
                  <a:pt x="1869573" y="0"/>
                </a:lnTo>
                <a:lnTo>
                  <a:pt x="1869573" y="2034909"/>
                </a:lnTo>
                <a:lnTo>
                  <a:pt x="0" y="20349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10393850" y="4364741"/>
            <a:ext cx="739872" cy="805303"/>
          </a:xfrm>
          <a:custGeom>
            <a:avLst/>
            <a:gdLst/>
            <a:ahLst/>
            <a:cxnLst/>
            <a:rect l="l" t="t" r="r" b="b"/>
            <a:pathLst>
              <a:path w="1109808" h="1207955">
                <a:moveTo>
                  <a:pt x="0" y="0"/>
                </a:moveTo>
                <a:lnTo>
                  <a:pt x="1109808" y="0"/>
                </a:lnTo>
                <a:lnTo>
                  <a:pt x="1109808" y="1207955"/>
                </a:lnTo>
                <a:lnTo>
                  <a:pt x="0" y="1207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901959" y="-3017874"/>
            <a:ext cx="6288590" cy="12192001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3" name="AutoShape 3"/>
          <p:cNvSpPr/>
          <p:nvPr/>
        </p:nvSpPr>
        <p:spPr>
          <a:xfrm>
            <a:off x="598797" y="2349885"/>
            <a:ext cx="11826061" cy="0"/>
          </a:xfrm>
          <a:prstGeom prst="line">
            <a:avLst/>
          </a:prstGeom>
          <a:ln w="9525" cap="rnd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799814" y="2059718"/>
            <a:ext cx="215900" cy="2159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23510" y="2060327"/>
            <a:ext cx="215900" cy="2159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03877" y="2073572"/>
            <a:ext cx="215900" cy="2159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47212" y="2073572"/>
            <a:ext cx="215900" cy="2159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-235771" y="5514215"/>
            <a:ext cx="12660629" cy="2690383"/>
          </a:xfrm>
          <a:custGeom>
            <a:avLst/>
            <a:gdLst/>
            <a:ahLst/>
            <a:cxnLst/>
            <a:rect l="l" t="t" r="r" b="b"/>
            <a:pathLst>
              <a:path w="18990943" h="4035575">
                <a:moveTo>
                  <a:pt x="0" y="0"/>
                </a:moveTo>
                <a:lnTo>
                  <a:pt x="18990942" y="0"/>
                </a:lnTo>
                <a:lnTo>
                  <a:pt x="18990942" y="4035576"/>
                </a:lnTo>
                <a:lnTo>
                  <a:pt x="0" y="4035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 rot="874359">
            <a:off x="8341430" y="-1229951"/>
            <a:ext cx="6503546" cy="3687139"/>
          </a:xfrm>
          <a:custGeom>
            <a:avLst/>
            <a:gdLst/>
            <a:ahLst/>
            <a:cxnLst/>
            <a:rect l="l" t="t" r="r" b="b"/>
            <a:pathLst>
              <a:path w="10289691" h="5530709">
                <a:moveTo>
                  <a:pt x="0" y="0"/>
                </a:moveTo>
                <a:lnTo>
                  <a:pt x="10289692" y="0"/>
                </a:lnTo>
                <a:lnTo>
                  <a:pt x="10289692" y="5530709"/>
                </a:lnTo>
                <a:lnTo>
                  <a:pt x="0" y="5530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 rot="-2061987">
            <a:off x="9379365" y="467326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 rot="-3535224">
            <a:off x="10348982" y="-19488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6"/>
                </a:lnTo>
                <a:lnTo>
                  <a:pt x="0" y="1290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Freeform 16"/>
          <p:cNvSpPr/>
          <p:nvPr/>
        </p:nvSpPr>
        <p:spPr>
          <a:xfrm rot="4420169">
            <a:off x="580771" y="5718602"/>
            <a:ext cx="788916" cy="869329"/>
          </a:xfrm>
          <a:custGeom>
            <a:avLst/>
            <a:gdLst/>
            <a:ahLst/>
            <a:cxnLst/>
            <a:rect l="l" t="t" r="r" b="b"/>
            <a:pathLst>
              <a:path w="1183374" h="1303993">
                <a:moveTo>
                  <a:pt x="0" y="0"/>
                </a:moveTo>
                <a:lnTo>
                  <a:pt x="1183374" y="0"/>
                </a:lnTo>
                <a:lnTo>
                  <a:pt x="1183374" y="1303993"/>
                </a:lnTo>
                <a:lnTo>
                  <a:pt x="0" y="1303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17"/>
          <p:cNvSpPr/>
          <p:nvPr/>
        </p:nvSpPr>
        <p:spPr>
          <a:xfrm rot="-3858141">
            <a:off x="2627361" y="6109475"/>
            <a:ext cx="603444" cy="664953"/>
          </a:xfrm>
          <a:custGeom>
            <a:avLst/>
            <a:gdLst/>
            <a:ahLst/>
            <a:cxnLst/>
            <a:rect l="l" t="t" r="r" b="b"/>
            <a:pathLst>
              <a:path w="905166" h="997429">
                <a:moveTo>
                  <a:pt x="0" y="0"/>
                </a:moveTo>
                <a:lnTo>
                  <a:pt x="905167" y="0"/>
                </a:lnTo>
                <a:lnTo>
                  <a:pt x="905167" y="997428"/>
                </a:lnTo>
                <a:lnTo>
                  <a:pt x="0" y="997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10279248" y="998555"/>
            <a:ext cx="3419860" cy="659545"/>
          </a:xfrm>
          <a:custGeom>
            <a:avLst/>
            <a:gdLst/>
            <a:ahLst/>
            <a:cxnLst/>
            <a:rect l="l" t="t" r="r" b="b"/>
            <a:pathLst>
              <a:path w="5129790" h="989317">
                <a:moveTo>
                  <a:pt x="0" y="0"/>
                </a:moveTo>
                <a:lnTo>
                  <a:pt x="5129789" y="0"/>
                </a:lnTo>
                <a:lnTo>
                  <a:pt x="5129789" y="989316"/>
                </a:lnTo>
                <a:lnTo>
                  <a:pt x="0" y="989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TextBox 19"/>
          <p:cNvSpPr txBox="1"/>
          <p:nvPr/>
        </p:nvSpPr>
        <p:spPr>
          <a:xfrm>
            <a:off x="2170325" y="1063787"/>
            <a:ext cx="7876066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637"/>
              </a:lnSpc>
            </a:pPr>
            <a:r>
              <a:rPr lang="en-US" sz="6000" u="sng" dirty="0" err="1">
                <a:solidFill>
                  <a:srgbClr val="3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Giới</a:t>
            </a:r>
            <a:r>
              <a:rPr lang="en-US" sz="6000" u="sng" dirty="0">
                <a:solidFill>
                  <a:srgbClr val="3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  <a:r>
              <a:rPr lang="en-US" sz="6000" u="sng" dirty="0" err="1">
                <a:solidFill>
                  <a:srgbClr val="3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thiệu</a:t>
            </a:r>
            <a:r>
              <a:rPr lang="en-US" sz="6000" u="sng" dirty="0">
                <a:solidFill>
                  <a:srgbClr val="3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  <a:r>
              <a:rPr lang="en-US" sz="6000" u="sng" dirty="0" err="1">
                <a:solidFill>
                  <a:srgbClr val="3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đề</a:t>
            </a:r>
            <a:r>
              <a:rPr lang="en-US" sz="6000" u="sng" dirty="0">
                <a:solidFill>
                  <a:srgbClr val="3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  <a:r>
              <a:rPr lang="en-US" sz="6000" u="sng" dirty="0" err="1">
                <a:solidFill>
                  <a:srgbClr val="3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tài</a:t>
            </a:r>
            <a:endParaRPr lang="en-US" sz="6000" u="sng" dirty="0">
              <a:solidFill>
                <a:srgbClr val="3C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94037" y="2583329"/>
            <a:ext cx="2490443" cy="1954148"/>
            <a:chOff x="-264794" y="-1025366"/>
            <a:chExt cx="5105703" cy="1386552"/>
          </a:xfrm>
        </p:grpSpPr>
        <p:sp>
          <p:nvSpPr>
            <p:cNvPr id="21" name="TextBox 21"/>
            <p:cNvSpPr txBox="1"/>
            <p:nvPr/>
          </p:nvSpPr>
          <p:spPr>
            <a:xfrm>
              <a:off x="-174006" y="-1025366"/>
              <a:ext cx="5014915" cy="382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08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1.Thao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tác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thực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hiện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 website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264794" y="-512337"/>
              <a:ext cx="4596331" cy="8735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defTabSz="609630"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200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trình</a:t>
              </a:r>
              <a:endParaRPr lang="en-US" sz="2000" dirty="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defTabSz="609630">
                <a:buFont typeface="Arial" panose="020B0604020202020204" pitchFamily="34" charset="0"/>
                <a:buChar char="•"/>
              </a:pPr>
              <a:r>
                <a:rPr lang="vi-VN" sz="200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 dụng template free để tạo giao diện</a:t>
              </a:r>
              <a:endParaRPr lang="en-US" sz="200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943253" y="2547116"/>
            <a:ext cx="2829108" cy="2893441"/>
            <a:chOff x="-1160514" y="-2641924"/>
            <a:chExt cx="5658215" cy="5786882"/>
          </a:xfrm>
        </p:grpSpPr>
        <p:sp>
          <p:nvSpPr>
            <p:cNvPr id="24" name="TextBox 24"/>
            <p:cNvSpPr txBox="1"/>
            <p:nvPr/>
          </p:nvSpPr>
          <p:spPr>
            <a:xfrm>
              <a:off x="-635898" y="-2641924"/>
              <a:ext cx="4866977" cy="2124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08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2.Tên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đề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tài,trích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xuất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dữ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liệu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  <a:cs typeface="Times New Roman" panose="02020603050405020304" pitchFamily="18" charset="0"/>
                </a:rPr>
                <a:t> </a:t>
              </a:r>
              <a:endParaRPr lang="en-US" sz="1733" dirty="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defTabSz="609630">
                <a:lnSpc>
                  <a:spcPts val="2080"/>
                </a:lnSpc>
                <a:spcBef>
                  <a:spcPct val="0"/>
                </a:spcBef>
              </a:pPr>
              <a:endParaRPr lang="en-US" sz="1733" dirty="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defTabSz="609630">
                <a:lnSpc>
                  <a:spcPts val="2080"/>
                </a:lnSpc>
                <a:spcBef>
                  <a:spcPct val="0"/>
                </a:spcBef>
              </a:pPr>
              <a:endParaRPr lang="en-US" sz="1733" dirty="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160514" y="-1821786"/>
              <a:ext cx="5658215" cy="49667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609630">
                <a:lnSpc>
                  <a:spcPts val="1867"/>
                </a:lnSpc>
              </a:pPr>
              <a:endParaRPr lang="en-US" sz="1333" dirty="0">
                <a:solidFill>
                  <a:srgbClr val="3C3333"/>
                </a:solidFill>
                <a:latin typeface="Muli" panose="00000500000000000000"/>
              </a:endParaRPr>
            </a:p>
            <a:p>
              <a:pPr marL="342900" indent="-342900" algn="just" defTabSz="609630">
                <a:lnSpc>
                  <a:spcPts val="1867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 web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bán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quần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áo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nghệ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MVC</a:t>
              </a:r>
            </a:p>
            <a:p>
              <a:pPr algn="just" defTabSz="609630">
                <a:lnSpc>
                  <a:spcPts val="1867"/>
                </a:lnSpc>
              </a:pPr>
              <a:endParaRPr lang="en-US" sz="2000" dirty="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just" defTabSz="609630">
                <a:lnSpc>
                  <a:spcPts val="1867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Lấy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từ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web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lenvent</a:t>
              </a:r>
              <a:endParaRPr lang="en-US" sz="2000" dirty="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defTabSz="609630">
                <a:lnSpc>
                  <a:spcPts val="1867"/>
                </a:lnSpc>
              </a:pPr>
              <a:br>
                <a:rPr lang="en-US" sz="2400" u="sng" dirty="0">
                  <a:solidFill>
                    <a:srgbClr val="002060"/>
                  </a:solidFill>
                  <a:latin typeface="MoolBoran" panose="020B0100010101010101" pitchFamily="34" charset="0"/>
                  <a:cs typeface="MoolBoran" panose="020B0100010101010101" pitchFamily="34" charset="0"/>
                </a:rPr>
              </a:br>
              <a:r>
                <a:rPr lang="en-US" sz="2800" u="sng" dirty="0">
                  <a:solidFill>
                    <a:srgbClr val="002060"/>
                  </a:solidFill>
                  <a:latin typeface="MoolBoran" panose="020B0100010101010101" pitchFamily="34" charset="0"/>
                  <a:cs typeface="MoolBoran" panose="020B0100010101010101" pitchFamily="34" charset="0"/>
                </a:rPr>
                <a:t>https://levents.asia/products/levents%C2%AE-classic-denim-jacket-blue.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06869" y="2524857"/>
            <a:ext cx="2465884" cy="2226790"/>
            <a:chOff x="-737496" y="-2751518"/>
            <a:chExt cx="4931767" cy="4453580"/>
          </a:xfrm>
        </p:grpSpPr>
        <p:sp>
          <p:nvSpPr>
            <p:cNvPr id="27" name="TextBox 27"/>
            <p:cNvSpPr txBox="1"/>
            <p:nvPr/>
          </p:nvSpPr>
          <p:spPr>
            <a:xfrm>
              <a:off x="-630438" y="-2751518"/>
              <a:ext cx="4824709" cy="1615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08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</a:rPr>
                <a:t>3.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</a:rPr>
                <a:t>Các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</a:rPr>
                <a:t>công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</a:rPr>
                <a:t>cụ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</a:rPr>
                <a:t>hỗ</a:t>
              </a:r>
              <a:r>
                <a:rPr lang="en-US" sz="2000" dirty="0">
                  <a:solidFill>
                    <a:srgbClr val="3C3333"/>
                  </a:solidFill>
                  <a:latin typeface="Britannic Bold" panose="020B0903060703020204" pitchFamily="34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Britannic Bold" panose="020B0903060703020204" pitchFamily="34" charset="0"/>
                </a:rPr>
                <a:t>trợ</a:t>
              </a:r>
              <a:endParaRPr lang="en-US" sz="2000" dirty="0">
                <a:solidFill>
                  <a:srgbClr val="3C3333"/>
                </a:solidFill>
                <a:latin typeface="Britannic Bold" panose="020B0903060703020204" pitchFamily="34" charset="0"/>
              </a:endParaRPr>
            </a:p>
            <a:p>
              <a:pPr defTabSz="609630">
                <a:lnSpc>
                  <a:spcPts val="2080"/>
                </a:lnSpc>
                <a:spcBef>
                  <a:spcPct val="0"/>
                </a:spcBef>
              </a:pPr>
              <a:endParaRPr lang="en-US" sz="2000" dirty="0">
                <a:solidFill>
                  <a:srgbClr val="3C3333"/>
                </a:solidFill>
                <a:latin typeface="Britannic Bold" panose="020B0903060703020204" pitchFamily="34" charset="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737496" y="-1221816"/>
              <a:ext cx="4931767" cy="29238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 defTabSz="609630">
                <a:lnSpc>
                  <a:spcPts val="1867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</a:t>
              </a:r>
              <a:r>
                <a:rPr lang="en-US" sz="200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Studio</a:t>
              </a:r>
              <a:r>
                <a:rPr lang="en-US" sz="200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Sql 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</a:t>
              </a:r>
            </a:p>
            <a:p>
              <a:pPr marL="285750" indent="-285750" defTabSz="609630">
                <a:lnSpc>
                  <a:spcPts val="1867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Ngôn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ngữ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err="1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200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C#,  JavaScript, </a:t>
              </a:r>
              <a:r>
                <a:rPr lang="en-US" sz="2000" dirty="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html</a:t>
              </a:r>
              <a:r>
                <a:rPr lang="en-US" sz="200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CSS</a:t>
              </a:r>
            </a:p>
            <a:p>
              <a:pPr marL="285750" indent="-285750" defTabSz="609630">
                <a:lnSpc>
                  <a:spcPts val="1867"/>
                </a:lnSpc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Bootstrap</a:t>
              </a:r>
              <a:endParaRPr lang="en-US" sz="2000" dirty="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019564" y="2570410"/>
            <a:ext cx="2978399" cy="2801971"/>
            <a:chOff x="-510304" y="-2772624"/>
            <a:chExt cx="6381194" cy="5603942"/>
          </a:xfrm>
        </p:grpSpPr>
        <p:sp>
          <p:nvSpPr>
            <p:cNvPr id="30" name="TextBox 30"/>
            <p:cNvSpPr txBox="1"/>
            <p:nvPr/>
          </p:nvSpPr>
          <p:spPr>
            <a:xfrm>
              <a:off x="-342599" y="-2772624"/>
              <a:ext cx="6113430" cy="16158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609630">
                <a:lnSpc>
                  <a:spcPts val="208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3C3333"/>
                  </a:solidFill>
                  <a:latin typeface="Britannic Bold" panose="020B0903060703020204" pitchFamily="34" charset="0"/>
                </a:rPr>
                <a:t>4.</a:t>
              </a:r>
              <a:r>
                <a:rPr lang="vi-VN" sz="2000">
                  <a:solidFill>
                    <a:srgbClr val="3C3333"/>
                  </a:solidFill>
                  <a:latin typeface="Britannic Bold" panose="020B0903060703020204" pitchFamily="34" charset="0"/>
                </a:rPr>
                <a:t>Kỹ thuật và quá trình thực hiện</a:t>
              </a:r>
              <a:endParaRPr lang="en-US" sz="2000" dirty="0">
                <a:solidFill>
                  <a:srgbClr val="3C3333"/>
                </a:solidFill>
                <a:latin typeface="Britannic Bold" panose="020B0903060703020204" pitchFamily="34" charset="0"/>
              </a:endParaRPr>
            </a:p>
            <a:p>
              <a:pPr defTabSz="609630">
                <a:lnSpc>
                  <a:spcPts val="2080"/>
                </a:lnSpc>
                <a:spcBef>
                  <a:spcPct val="0"/>
                </a:spcBef>
              </a:pPr>
              <a:endParaRPr lang="en-US" sz="2000" dirty="0">
                <a:solidFill>
                  <a:srgbClr val="3C3333"/>
                </a:solidFill>
                <a:latin typeface="Britannic Bold" panose="020B0903060703020204" pitchFamily="34" charset="0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510304" y="-1349314"/>
              <a:ext cx="6381194" cy="4180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 defTabSz="609630">
                <a:buFont typeface="Arial" panose="020B0604020202020204" pitchFamily="34" charset="0"/>
                <a:buChar char="•"/>
              </a:pPr>
              <a:r>
                <a:rPr lang="vi-VN" sz="200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 dụng công nghệ MVC để lập trình trang web</a:t>
              </a:r>
            </a:p>
            <a:p>
              <a:pPr marL="342900" indent="-342900" algn="just" defTabSz="609630">
                <a:buFont typeface="Arial" panose="020B0604020202020204" pitchFamily="34" charset="0"/>
                <a:buChar char="•"/>
              </a:pPr>
              <a:r>
                <a:rPr lang="vi-VN" sz="200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 dụng phương pháp </a:t>
              </a:r>
              <a:r>
                <a:rPr lang="vi-VN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first </a:t>
              </a:r>
              <a:r>
                <a:rPr lang="vi-VN" sz="2000">
                  <a:solidFill>
                    <a:srgbClr val="3C33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để tạo database và quản trị database</a:t>
              </a:r>
            </a:p>
            <a:p>
              <a:pPr marL="342900" indent="-342900" algn="just" defTabSz="609630">
                <a:buFont typeface="Arial" panose="020B0604020202020204" pitchFamily="34" charset="0"/>
                <a:buChar char="•"/>
              </a:pPr>
              <a:endParaRPr lang="vi-VN" sz="200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defTabSz="609630">
                <a:lnSpc>
                  <a:spcPts val="1867"/>
                </a:lnSpc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3C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554847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4942" t="-984" r="-20267" b="-1276"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3" name="Freeform 3"/>
          <p:cNvSpPr/>
          <p:nvPr/>
        </p:nvSpPr>
        <p:spPr>
          <a:xfrm>
            <a:off x="1140923" y="2749258"/>
            <a:ext cx="4736308" cy="2995223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4" name="Freeform 4"/>
          <p:cNvSpPr/>
          <p:nvPr/>
        </p:nvSpPr>
        <p:spPr>
          <a:xfrm>
            <a:off x="6360325" y="2689655"/>
            <a:ext cx="4736308" cy="2995223"/>
          </a:xfrm>
          <a:custGeom>
            <a:avLst/>
            <a:gdLst/>
            <a:ahLst/>
            <a:cxnLst/>
            <a:rect l="l" t="t" r="r" b="b"/>
            <a:pathLst>
              <a:path w="5476474" h="4492835">
                <a:moveTo>
                  <a:pt x="0" y="0"/>
                </a:moveTo>
                <a:lnTo>
                  <a:pt x="5476474" y="0"/>
                </a:lnTo>
                <a:lnTo>
                  <a:pt x="5476474" y="4492835"/>
                </a:lnTo>
                <a:lnTo>
                  <a:pt x="0" y="4492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5" name="Freeform 5"/>
          <p:cNvSpPr/>
          <p:nvPr/>
        </p:nvSpPr>
        <p:spPr>
          <a:xfrm rot="-6024690">
            <a:off x="-4126700" y="2282358"/>
            <a:ext cx="8029095" cy="2609456"/>
          </a:xfrm>
          <a:custGeom>
            <a:avLst/>
            <a:gdLst/>
            <a:ahLst/>
            <a:cxnLst/>
            <a:rect l="l" t="t" r="r" b="b"/>
            <a:pathLst>
              <a:path w="12043643" h="3914184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rot="4779868">
            <a:off x="8339744" y="1529769"/>
            <a:ext cx="8029095" cy="2609456"/>
          </a:xfrm>
          <a:custGeom>
            <a:avLst/>
            <a:gdLst/>
            <a:ahLst/>
            <a:cxnLst/>
            <a:rect l="l" t="t" r="r" b="b"/>
            <a:pathLst>
              <a:path w="12043643" h="3914184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2573979" y="1928283"/>
            <a:ext cx="7044043" cy="27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320"/>
              </a:lnSpc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Asap" panose="020F05040302020602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11447" y="4109087"/>
            <a:ext cx="3919314" cy="930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27"/>
              </a:lnSpc>
            </a:pP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1.Phân </a:t>
            </a:r>
            <a:r>
              <a:rPr lang="en-US" sz="28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Customer</a:t>
            </a:r>
            <a:b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2.Tỉ </a:t>
            </a:r>
            <a:r>
              <a:rPr lang="en-US" sz="28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% </a:t>
            </a:r>
            <a:r>
              <a:rPr lang="en-US" sz="28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27082" y="4023502"/>
            <a:ext cx="3824608" cy="930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27"/>
              </a:lnSpc>
              <a:spcBef>
                <a:spcPct val="0"/>
              </a:spcBef>
            </a:pP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1.Phân </a:t>
            </a:r>
            <a:r>
              <a:rPr lang="en-US" sz="280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việc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Admin</a:t>
            </a:r>
            <a:b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2.Tỉ </a:t>
            </a:r>
            <a:r>
              <a:rPr lang="en-US" sz="28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% </a:t>
            </a:r>
            <a:r>
              <a:rPr lang="en-US" sz="28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2800" dirty="0">
                <a:solidFill>
                  <a:srgbClr val="2642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50%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6589" y="999899"/>
            <a:ext cx="8755115" cy="821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6250"/>
              </a:lnSpc>
              <a:spcBef>
                <a:spcPct val="0"/>
              </a:spcBef>
            </a:pPr>
            <a:r>
              <a:rPr lang="en-US" sz="7200" b="1" i="1" u="sng" dirty="0" err="1">
                <a:latin typeface="Harrington" panose="04040505050A02020702" pitchFamily="82" charset="0"/>
                <a:cs typeface="Times New Roman" panose="02020603050405020304" pitchFamily="18" charset="0"/>
              </a:rPr>
              <a:t>Phân</a:t>
            </a:r>
            <a:r>
              <a:rPr lang="en-US" sz="7200" b="1" i="1" u="sng" dirty="0">
                <a:latin typeface="Harrington" panose="04040505050A02020702" pitchFamily="82" charset="0"/>
                <a:cs typeface="Times New Roman" panose="02020603050405020304" pitchFamily="18" charset="0"/>
              </a:rPr>
              <a:t> chia </a:t>
            </a:r>
            <a:r>
              <a:rPr lang="en-US" sz="7200" b="1" i="1" u="sng" dirty="0" err="1">
                <a:latin typeface="Harrington" panose="04040505050A02020702" pitchFamily="82" charset="0"/>
                <a:cs typeface="Times New Roman" panose="02020603050405020304" pitchFamily="18" charset="0"/>
              </a:rPr>
              <a:t>công</a:t>
            </a:r>
            <a:r>
              <a:rPr lang="en-US" sz="7200" b="1" i="1" u="sng" dirty="0">
                <a:latin typeface="Harrington" panose="04040505050A02020702" pitchFamily="82" charset="0"/>
                <a:cs typeface="Times New Roman" panose="02020603050405020304" pitchFamily="18" charset="0"/>
              </a:rPr>
              <a:t> </a:t>
            </a:r>
            <a:r>
              <a:rPr lang="en-US" sz="7200" b="1" i="1" u="sng" dirty="0" err="1">
                <a:latin typeface="Harrington" panose="04040505050A02020702" pitchFamily="82" charset="0"/>
                <a:cs typeface="Times New Roman" panose="02020603050405020304" pitchFamily="18" charset="0"/>
              </a:rPr>
              <a:t>việc</a:t>
            </a:r>
            <a:endParaRPr lang="en-US" sz="7200" b="1" i="1" u="sng" dirty="0">
              <a:latin typeface="Harrington" panose="04040505050A02020702" pitchFamily="82" charset="0"/>
              <a:cs typeface="Times New Roman" panose="02020603050405020304" pitchFamily="18" charset="0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5A2F740-922A-C7A2-5ECD-65518DCB5C1C}"/>
              </a:ext>
            </a:extLst>
          </p:cNvPr>
          <p:cNvSpPr/>
          <p:nvPr/>
        </p:nvSpPr>
        <p:spPr>
          <a:xfrm>
            <a:off x="1238621" y="3103737"/>
            <a:ext cx="4243834" cy="706396"/>
          </a:xfrm>
          <a:custGeom>
            <a:avLst/>
            <a:gdLst/>
            <a:ahLst/>
            <a:cxnLst/>
            <a:rect l="l" t="t" r="r" b="b"/>
            <a:pathLst>
              <a:path w="2624906" h="1280180">
                <a:moveTo>
                  <a:pt x="0" y="0"/>
                </a:moveTo>
                <a:lnTo>
                  <a:pt x="2624906" y="0"/>
                </a:lnTo>
                <a:lnTo>
                  <a:pt x="2624906" y="1280180"/>
                </a:lnTo>
                <a:lnTo>
                  <a:pt x="0" y="1280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algn="ctr" defTabSz="609630"/>
            <a:r>
              <a:rPr lang="en-US" sz="2000" b="1" u="sng" dirty="0">
                <a:solidFill>
                  <a:schemeClr val="bg2"/>
                </a:solidFill>
                <a:latin typeface="Amasis MT Pro Black" panose="020F0502020204030204" pitchFamily="18" charset="0"/>
              </a:rPr>
              <a:t>Nguyễn Vũ Trung Thành</a:t>
            </a:r>
            <a:endParaRPr lang="vi-VN" sz="2000" b="1" u="sng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44DF8FD-8275-FA8C-11CE-7C52C224261B}"/>
              </a:ext>
            </a:extLst>
          </p:cNvPr>
          <p:cNvSpPr/>
          <p:nvPr/>
        </p:nvSpPr>
        <p:spPr>
          <a:xfrm>
            <a:off x="6585948" y="3139205"/>
            <a:ext cx="4285063" cy="670928"/>
          </a:xfrm>
          <a:custGeom>
            <a:avLst/>
            <a:gdLst/>
            <a:ahLst/>
            <a:cxnLst/>
            <a:rect l="l" t="t" r="r" b="b"/>
            <a:pathLst>
              <a:path w="2624906" h="1280180">
                <a:moveTo>
                  <a:pt x="0" y="0"/>
                </a:moveTo>
                <a:lnTo>
                  <a:pt x="2624906" y="0"/>
                </a:lnTo>
                <a:lnTo>
                  <a:pt x="2624906" y="1280180"/>
                </a:lnTo>
                <a:lnTo>
                  <a:pt x="0" y="1280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algn="ctr" defTabSz="609630"/>
            <a:r>
              <a:rPr lang="en-US" sz="2000" b="1" u="sng" dirty="0" err="1">
                <a:solidFill>
                  <a:schemeClr val="bg2"/>
                </a:solidFill>
                <a:latin typeface="Amasis MT Pro Black" panose="020F0502020204030204" pitchFamily="18" charset="0"/>
              </a:rPr>
              <a:t>Uông</a:t>
            </a:r>
            <a:r>
              <a:rPr lang="en-US" sz="2000" b="1" u="sng" dirty="0">
                <a:solidFill>
                  <a:schemeClr val="bg2"/>
                </a:solidFill>
                <a:latin typeface="Amasis MT Pro Black" panose="020F0502020204030204" pitchFamily="18" charset="0"/>
              </a:rPr>
              <a:t> Minh </a:t>
            </a:r>
            <a:r>
              <a:rPr lang="en-US" sz="2000" b="1" u="sng" dirty="0" err="1">
                <a:solidFill>
                  <a:schemeClr val="bg2"/>
                </a:solidFill>
                <a:latin typeface="Amasis MT Pro Black" panose="020F0502020204030204" pitchFamily="18" charset="0"/>
              </a:rPr>
              <a:t>Khải</a:t>
            </a:r>
            <a:endParaRPr lang="vi-VN" sz="2000" b="1" u="sng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Graphic 20" descr="Clipboard with solid fill">
            <a:extLst>
              <a:ext uri="{FF2B5EF4-FFF2-40B4-BE49-F238E27FC236}">
                <a16:creationId xmlns:a16="http://schemas.microsoft.com/office/drawing/2014/main" id="{4AE73A76-EFD9-1AAC-B7E8-1CCA0AD40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56495">
            <a:off x="10132874" y="4586291"/>
            <a:ext cx="914400" cy="914400"/>
          </a:xfrm>
          <a:prstGeom prst="rect">
            <a:avLst/>
          </a:prstGeom>
        </p:spPr>
      </p:pic>
      <p:pic>
        <p:nvPicPr>
          <p:cNvPr id="24" name="Graphic 23" descr="Clipboard with solid fill">
            <a:extLst>
              <a:ext uri="{FF2B5EF4-FFF2-40B4-BE49-F238E27FC236}">
                <a16:creationId xmlns:a16="http://schemas.microsoft.com/office/drawing/2014/main" id="{49A94EB1-3620-5617-6C4E-F4CCB72C20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45796">
            <a:off x="4763521" y="4662393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262463" y="-2484110"/>
            <a:ext cx="7597406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8259" r="-19619" b="-996"/>
            </a:stretch>
          </a:blipFill>
        </p:spPr>
        <p:txBody>
          <a:bodyPr/>
          <a:lstStyle/>
          <a:p>
            <a:r>
              <a:rPr lang="en-US" sz="1800" dirty="0" err="1">
                <a:solidFill>
                  <a:srgbClr val="264250"/>
                </a:solidFill>
                <a:latin typeface="Asap" panose="020F0504030202060203"/>
              </a:rPr>
              <a:t>Cusstomer</a:t>
            </a:r>
            <a:endParaRPr lang="vi-VN" dirty="0"/>
          </a:p>
        </p:txBody>
      </p:sp>
      <p:sp>
        <p:nvSpPr>
          <p:cNvPr id="3" name="Freeform 3"/>
          <p:cNvSpPr/>
          <p:nvPr/>
        </p:nvSpPr>
        <p:spPr>
          <a:xfrm rot="836473">
            <a:off x="-775595" y="-977387"/>
            <a:ext cx="5670410" cy="8510935"/>
          </a:xfrm>
          <a:custGeom>
            <a:avLst/>
            <a:gdLst/>
            <a:ahLst/>
            <a:cxnLst/>
            <a:rect l="l" t="t" r="r" b="b"/>
            <a:pathLst>
              <a:path w="8505615" h="12766402">
                <a:moveTo>
                  <a:pt x="0" y="0"/>
                </a:moveTo>
                <a:lnTo>
                  <a:pt x="8505616" y="0"/>
                </a:lnTo>
                <a:lnTo>
                  <a:pt x="8505616" y="12766402"/>
                </a:lnTo>
                <a:lnTo>
                  <a:pt x="0" y="1276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-5726808">
            <a:off x="-1451451" y="1034572"/>
            <a:ext cx="6739682" cy="5126747"/>
          </a:xfrm>
          <a:custGeom>
            <a:avLst/>
            <a:gdLst/>
            <a:ahLst/>
            <a:cxnLst/>
            <a:rect l="l" t="t" r="r" b="b"/>
            <a:pathLst>
              <a:path w="10109523" h="7690120">
                <a:moveTo>
                  <a:pt x="0" y="0"/>
                </a:moveTo>
                <a:lnTo>
                  <a:pt x="10109523" y="0"/>
                </a:lnTo>
                <a:lnTo>
                  <a:pt x="10109523" y="7690120"/>
                </a:lnTo>
                <a:lnTo>
                  <a:pt x="0" y="7690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0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-240450">
            <a:off x="2054917" y="-254594"/>
            <a:ext cx="2291783" cy="2845414"/>
          </a:xfrm>
          <a:custGeom>
            <a:avLst/>
            <a:gdLst/>
            <a:ahLst/>
            <a:cxnLst/>
            <a:rect l="l" t="t" r="r" b="b"/>
            <a:pathLst>
              <a:path w="4061386" h="4844596">
                <a:moveTo>
                  <a:pt x="0" y="0"/>
                </a:moveTo>
                <a:lnTo>
                  <a:pt x="4061386" y="0"/>
                </a:lnTo>
                <a:lnTo>
                  <a:pt x="4061386" y="4844596"/>
                </a:lnTo>
                <a:lnTo>
                  <a:pt x="0" y="4844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/>
          <p:cNvSpPr txBox="1"/>
          <p:nvPr/>
        </p:nvSpPr>
        <p:spPr>
          <a:xfrm>
            <a:off x="741718" y="4744680"/>
            <a:ext cx="3011693" cy="1774145"/>
          </a:xfrm>
          <a:prstGeom prst="rect">
            <a:avLst/>
          </a:prstGeom>
        </p:spPr>
        <p:txBody>
          <a:bodyPr lIns="169333" tIns="169333" rIns="169333" bIns="169333" rtlCol="0" anchor="ctr"/>
          <a:lstStyle/>
          <a:p>
            <a:pPr algn="ctr">
              <a:lnSpc>
                <a:spcPts val="1493"/>
              </a:lnSpc>
            </a:pPr>
            <a:r>
              <a:rPr lang="en-US" sz="1067" dirty="0" err="1">
                <a:solidFill>
                  <a:srgbClr val="EFE9D8"/>
                </a:solidFill>
                <a:latin typeface="Maven Pro Medium" panose="00000600000000000000"/>
              </a:rPr>
              <a:t>Mẹo</a:t>
            </a:r>
            <a:r>
              <a:rPr lang="en-US" sz="1067" dirty="0">
                <a:solidFill>
                  <a:srgbClr val="EFE9D8"/>
                </a:solidFill>
                <a:latin typeface="Maven Pro Medium" panose="00000600000000000000"/>
              </a:rPr>
              <a:t>: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Sử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dụng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các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liên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kết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để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đi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đến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một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trang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khác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bên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trong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bản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thuyết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trìh</a:t>
            </a:r>
            <a:endParaRPr lang="en-US" sz="1067" dirty="0">
              <a:solidFill>
                <a:srgbClr val="EFE9D8"/>
              </a:solidFill>
              <a:latin typeface="Maven Pro" panose="00000500000000000000"/>
            </a:endParaRPr>
          </a:p>
          <a:p>
            <a:pPr algn="ctr">
              <a:lnSpc>
                <a:spcPts val="1493"/>
              </a:lnSpc>
            </a:pP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bạn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.</a:t>
            </a:r>
          </a:p>
          <a:p>
            <a:pPr algn="ctr">
              <a:lnSpc>
                <a:spcPts val="1493"/>
              </a:lnSpc>
            </a:pPr>
            <a:endParaRPr lang="en-US" sz="1067" dirty="0">
              <a:solidFill>
                <a:srgbClr val="EFE9D8"/>
              </a:solidFill>
              <a:latin typeface="Maven Pro" panose="00000500000000000000"/>
            </a:endParaRPr>
          </a:p>
          <a:p>
            <a:pPr algn="ctr">
              <a:lnSpc>
                <a:spcPts val="1493"/>
              </a:lnSpc>
            </a:pPr>
            <a:r>
              <a:rPr lang="en-US" sz="1067" dirty="0" err="1">
                <a:solidFill>
                  <a:srgbClr val="EFE9D8"/>
                </a:solidFill>
                <a:latin typeface="Maven Pro Bold" panose="00000800000000000000"/>
              </a:rPr>
              <a:t>Cách</a:t>
            </a:r>
            <a:r>
              <a:rPr lang="en-US" sz="1067" dirty="0">
                <a:solidFill>
                  <a:srgbClr val="EFE9D8"/>
                </a:solidFill>
                <a:latin typeface="Maven Pro Bold" panose="000008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 Bold" panose="00000800000000000000"/>
              </a:rPr>
              <a:t>thực</a:t>
            </a:r>
            <a:r>
              <a:rPr lang="en-US" sz="1067" dirty="0">
                <a:solidFill>
                  <a:srgbClr val="EFE9D8"/>
                </a:solidFill>
                <a:latin typeface="Maven Pro Bold" panose="000008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 Bold" panose="00000800000000000000"/>
              </a:rPr>
              <a:t>hiện</a:t>
            </a:r>
            <a:r>
              <a:rPr lang="en-US" sz="1067" dirty="0">
                <a:solidFill>
                  <a:srgbClr val="EFE9D8"/>
                </a:solidFill>
                <a:latin typeface="Maven Pro Bold" panose="00000800000000000000"/>
              </a:rPr>
              <a:t>: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Tô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đoạn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văn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bản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,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nhấp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vào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biểu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tượng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liên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kết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trên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thanh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công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cụ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,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và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chọn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trang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trong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bản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thuyết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trình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mà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bạn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muốn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liên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 </a:t>
            </a:r>
            <a:r>
              <a:rPr lang="en-US" sz="1067" dirty="0" err="1">
                <a:solidFill>
                  <a:srgbClr val="EFE9D8"/>
                </a:solidFill>
                <a:latin typeface="Maven Pro" panose="00000500000000000000"/>
              </a:rPr>
              <a:t>kết</a:t>
            </a:r>
            <a:r>
              <a:rPr lang="en-US" sz="1067" dirty="0">
                <a:solidFill>
                  <a:srgbClr val="EFE9D8"/>
                </a:solidFill>
                <a:latin typeface="Maven Pro" panose="00000500000000000000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 rot="1904274">
            <a:off x="4383710" y="2338105"/>
            <a:ext cx="1678571" cy="2777760"/>
          </a:xfrm>
          <a:custGeom>
            <a:avLst/>
            <a:gdLst/>
            <a:ahLst/>
            <a:cxnLst/>
            <a:rect l="l" t="t" r="r" b="b"/>
            <a:pathLst>
              <a:path w="1575203" h="2951200">
                <a:moveTo>
                  <a:pt x="0" y="0"/>
                </a:moveTo>
                <a:lnTo>
                  <a:pt x="1575203" y="0"/>
                </a:lnTo>
                <a:lnTo>
                  <a:pt x="1575203" y="2951200"/>
                </a:lnTo>
                <a:lnTo>
                  <a:pt x="0" y="2951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flipH="1">
            <a:off x="-310778" y="1519436"/>
            <a:ext cx="2476193" cy="6349212"/>
          </a:xfrm>
          <a:custGeom>
            <a:avLst/>
            <a:gdLst/>
            <a:ahLst/>
            <a:cxnLst/>
            <a:rect l="l" t="t" r="r" b="b"/>
            <a:pathLst>
              <a:path w="3714289" h="9523818">
                <a:moveTo>
                  <a:pt x="3714289" y="0"/>
                </a:moveTo>
                <a:lnTo>
                  <a:pt x="0" y="0"/>
                </a:lnTo>
                <a:lnTo>
                  <a:pt x="0" y="9523818"/>
                </a:lnTo>
                <a:lnTo>
                  <a:pt x="3714289" y="9523818"/>
                </a:lnTo>
                <a:lnTo>
                  <a:pt x="371428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 rot="-7369501">
            <a:off x="10155994" y="5158344"/>
            <a:ext cx="3312345" cy="4212839"/>
          </a:xfrm>
          <a:custGeom>
            <a:avLst/>
            <a:gdLst/>
            <a:ahLst/>
            <a:cxnLst/>
            <a:rect l="l" t="t" r="r" b="b"/>
            <a:pathLst>
              <a:path w="4968517" h="6319258">
                <a:moveTo>
                  <a:pt x="0" y="0"/>
                </a:moveTo>
                <a:lnTo>
                  <a:pt x="4968517" y="0"/>
                </a:lnTo>
                <a:lnTo>
                  <a:pt x="4968517" y="6319258"/>
                </a:lnTo>
                <a:lnTo>
                  <a:pt x="0" y="6319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 rot="1727311">
            <a:off x="11524830" y="3261045"/>
            <a:ext cx="5486400" cy="54864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 rot="-3760652">
            <a:off x="-353363" y="-543660"/>
            <a:ext cx="602996" cy="2040720"/>
          </a:xfrm>
          <a:custGeom>
            <a:avLst/>
            <a:gdLst/>
            <a:ahLst/>
            <a:cxnLst/>
            <a:rect l="l" t="t" r="r" b="b"/>
            <a:pathLst>
              <a:path w="1117501" h="3181498">
                <a:moveTo>
                  <a:pt x="0" y="0"/>
                </a:moveTo>
                <a:lnTo>
                  <a:pt x="1117502" y="0"/>
                </a:lnTo>
                <a:lnTo>
                  <a:pt x="1117502" y="3181498"/>
                </a:lnTo>
                <a:lnTo>
                  <a:pt x="0" y="31814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4" name="Group 14"/>
          <p:cNvGrpSpPr/>
          <p:nvPr/>
        </p:nvGrpSpPr>
        <p:grpSpPr>
          <a:xfrm>
            <a:off x="7895482" y="1512124"/>
            <a:ext cx="353551" cy="396391"/>
            <a:chOff x="0" y="-85725"/>
            <a:chExt cx="630718" cy="792782"/>
          </a:xfrm>
        </p:grpSpPr>
        <p:grpSp>
          <p:nvGrpSpPr>
            <p:cNvPr id="15" name="Group 15"/>
            <p:cNvGrpSpPr/>
            <p:nvPr/>
          </p:nvGrpSpPr>
          <p:grpSpPr>
            <a:xfrm>
              <a:off x="56321" y="61031"/>
              <a:ext cx="518076" cy="625806"/>
              <a:chOff x="0" y="0"/>
              <a:chExt cx="102336" cy="12361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2336" cy="123616"/>
              </a:xfrm>
              <a:custGeom>
                <a:avLst/>
                <a:gdLst/>
                <a:ahLst/>
                <a:cxnLst/>
                <a:rect l="l" t="t" r="r" b="b"/>
                <a:pathLst>
                  <a:path w="102336" h="123616">
                    <a:moveTo>
                      <a:pt x="0" y="0"/>
                    </a:moveTo>
                    <a:lnTo>
                      <a:pt x="102336" y="0"/>
                    </a:lnTo>
                    <a:lnTo>
                      <a:pt x="102336" y="123616"/>
                    </a:lnTo>
                    <a:lnTo>
                      <a:pt x="0" y="123616"/>
                    </a:lnTo>
                    <a:close/>
                  </a:path>
                </a:pathLst>
              </a:custGeom>
              <a:solidFill>
                <a:srgbClr val="DF8D1F">
                  <a:alpha val="27843"/>
                </a:srgbClr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02336" cy="16171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-85725"/>
              <a:ext cx="630718" cy="7927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2333" dirty="0">
                  <a:solidFill>
                    <a:srgbClr val="42372A"/>
                  </a:solidFill>
                  <a:latin typeface="Asap" panose="020F0504030202060203"/>
                </a:rPr>
                <a:t>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785712" y="2153445"/>
            <a:ext cx="474893" cy="1109567"/>
            <a:chOff x="56320" y="-154418"/>
            <a:chExt cx="1012020" cy="2124434"/>
          </a:xfrm>
        </p:grpSpPr>
        <p:sp>
          <p:nvSpPr>
            <p:cNvPr id="27" name="TextBox 27"/>
            <p:cNvSpPr txBox="1"/>
            <p:nvPr/>
          </p:nvSpPr>
          <p:spPr>
            <a:xfrm>
              <a:off x="56320" y="-154418"/>
              <a:ext cx="518077" cy="818688"/>
            </a:xfrm>
            <a:prstGeom prst="rect">
              <a:avLst/>
            </a:prstGeom>
            <a:ln>
              <a:solidFill>
                <a:srgbClr val="EFEEEA"/>
              </a:solidFill>
            </a:ln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0795" y="1256743"/>
              <a:ext cx="797545" cy="71327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rgbClr val="EFEEEA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33"/>
                </a:lnSpc>
              </a:pPr>
              <a:r>
                <a:rPr lang="en-US" sz="2333" dirty="0">
                  <a:solidFill>
                    <a:srgbClr val="42372A"/>
                  </a:solidFill>
                  <a:latin typeface="Asap" panose="020F0504030202060203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886354" y="3536741"/>
            <a:ext cx="365122" cy="356636"/>
            <a:chOff x="0" y="-29125"/>
            <a:chExt cx="630718" cy="713273"/>
          </a:xfrm>
        </p:grpSpPr>
        <p:grpSp>
          <p:nvGrpSpPr>
            <p:cNvPr id="30" name="Group 30"/>
            <p:cNvGrpSpPr/>
            <p:nvPr/>
          </p:nvGrpSpPr>
          <p:grpSpPr>
            <a:xfrm>
              <a:off x="56321" y="38464"/>
              <a:ext cx="518076" cy="625806"/>
              <a:chOff x="0" y="0"/>
              <a:chExt cx="102336" cy="12361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2336" cy="123616"/>
              </a:xfrm>
              <a:custGeom>
                <a:avLst/>
                <a:gdLst/>
                <a:ahLst/>
                <a:cxnLst/>
                <a:rect l="l" t="t" r="r" b="b"/>
                <a:pathLst>
                  <a:path w="102336" h="123616">
                    <a:moveTo>
                      <a:pt x="0" y="0"/>
                    </a:moveTo>
                    <a:lnTo>
                      <a:pt x="102336" y="0"/>
                    </a:lnTo>
                    <a:lnTo>
                      <a:pt x="102336" y="123616"/>
                    </a:lnTo>
                    <a:lnTo>
                      <a:pt x="0" y="123616"/>
                    </a:lnTo>
                    <a:close/>
                  </a:path>
                </a:pathLst>
              </a:custGeom>
              <a:solidFill>
                <a:srgbClr val="DF8D1F">
                  <a:alpha val="27843"/>
                </a:srgbClr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02336" cy="16171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-29125"/>
              <a:ext cx="630718" cy="71327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3"/>
                </a:lnSpc>
              </a:pPr>
              <a:r>
                <a:rPr lang="en-US" sz="2333" dirty="0">
                  <a:solidFill>
                    <a:srgbClr val="42372A"/>
                  </a:solidFill>
                  <a:latin typeface="Asap" panose="020F0504030202060203"/>
                </a:rPr>
                <a:t>4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443327" y="22316"/>
            <a:ext cx="1184723" cy="509617"/>
            <a:chOff x="0" y="0"/>
            <a:chExt cx="2369445" cy="1019235"/>
          </a:xfrm>
        </p:grpSpPr>
        <p:sp>
          <p:nvSpPr>
            <p:cNvPr id="35" name="Freeform 35"/>
            <p:cNvSpPr/>
            <p:nvPr/>
          </p:nvSpPr>
          <p:spPr>
            <a:xfrm rot="236761">
              <a:off x="26913" y="78655"/>
              <a:ext cx="2315620" cy="861925"/>
            </a:xfrm>
            <a:custGeom>
              <a:avLst/>
              <a:gdLst/>
              <a:ahLst/>
              <a:cxnLst/>
              <a:rect l="l" t="t" r="r" b="b"/>
              <a:pathLst>
                <a:path w="2315620" h="861925">
                  <a:moveTo>
                    <a:pt x="0" y="0"/>
                  </a:moveTo>
                  <a:lnTo>
                    <a:pt x="2315619" y="0"/>
                  </a:lnTo>
                  <a:lnTo>
                    <a:pt x="2315619" y="861925"/>
                  </a:lnTo>
                  <a:lnTo>
                    <a:pt x="0" y="861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Freeform 36"/>
            <p:cNvSpPr/>
            <p:nvPr/>
          </p:nvSpPr>
          <p:spPr>
            <a:xfrm rot="236761">
              <a:off x="297742" y="325962"/>
              <a:ext cx="1773960" cy="296735"/>
            </a:xfrm>
            <a:custGeom>
              <a:avLst/>
              <a:gdLst/>
              <a:ahLst/>
              <a:cxnLst/>
              <a:rect l="l" t="t" r="r" b="b"/>
              <a:pathLst>
                <a:path w="1773960" h="296735">
                  <a:moveTo>
                    <a:pt x="0" y="0"/>
                  </a:moveTo>
                  <a:lnTo>
                    <a:pt x="1773960" y="0"/>
                  </a:lnTo>
                  <a:lnTo>
                    <a:pt x="1773960" y="296735"/>
                  </a:lnTo>
                  <a:lnTo>
                    <a:pt x="0" y="296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12663" y="3047554"/>
            <a:ext cx="352873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algn="ctr">
              <a:lnSpc>
                <a:spcPts val="4040"/>
              </a:lnSpc>
            </a:pPr>
            <a:r>
              <a:rPr lang="en-US" sz="4000" i="1" u="sng" dirty="0">
                <a:latin typeface="Arial Black" panose="020B0A04020102020204" pitchFamily="34" charset="0"/>
              </a:rPr>
              <a:t>Customer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151973" y="603138"/>
            <a:ext cx="3971179" cy="57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7"/>
              </a:lnSpc>
            </a:pPr>
            <a:r>
              <a:rPr lang="en-US" sz="3434" spc="-123" dirty="0">
                <a:solidFill>
                  <a:srgbClr val="42372A"/>
                </a:solidFill>
                <a:latin typeface="Asap Italics" panose="020F05040302020D0203"/>
              </a:rPr>
              <a:t>	</a:t>
            </a:r>
            <a:r>
              <a:rPr lang="en-US" sz="3600" i="1" u="sng" spc="-123" dirty="0">
                <a:solidFill>
                  <a:srgbClr val="42372A"/>
                </a:solidFill>
                <a:latin typeface="Arial Rounded MT Bold" panose="020F0704030504030204" pitchFamily="34" charset="0"/>
              </a:rPr>
              <a:t>Includes :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87503" y="1556733"/>
            <a:ext cx="2735649" cy="36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3"/>
              </a:lnSpc>
            </a:pPr>
            <a:r>
              <a:rPr lang="en-US" sz="2400" u="sng" dirty="0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400" u="sng" dirty="0" err="1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2400" u="sng" dirty="0">
              <a:solidFill>
                <a:srgbClr val="4237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387503" y="2258110"/>
            <a:ext cx="2735649" cy="36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3"/>
              </a:lnSpc>
            </a:pPr>
            <a:r>
              <a:rPr lang="en-US" sz="2400" u="sng" dirty="0" err="1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u="sng" dirty="0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u="sng" dirty="0">
              <a:solidFill>
                <a:srgbClr val="4237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403524" y="2838478"/>
            <a:ext cx="2735649" cy="36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3"/>
              </a:lnSpc>
            </a:pPr>
            <a:r>
              <a:rPr lang="en-US" sz="2400" u="sng" dirty="0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u="sng" dirty="0" err="1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u="sng" dirty="0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u="sng" dirty="0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u="sng" dirty="0">
              <a:solidFill>
                <a:srgbClr val="4237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435884" y="3535605"/>
            <a:ext cx="2735649" cy="36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3"/>
              </a:lnSpc>
            </a:pPr>
            <a:r>
              <a:rPr lang="en-US" sz="2400" u="sng" dirty="0" err="1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u="sng" dirty="0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u="sng" dirty="0">
                <a:solidFill>
                  <a:srgbClr val="4237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40857E-250D-8AEF-C17B-C4C861778ED5}"/>
              </a:ext>
            </a:extLst>
          </p:cNvPr>
          <p:cNvSpPr txBox="1"/>
          <p:nvPr/>
        </p:nvSpPr>
        <p:spPr>
          <a:xfrm>
            <a:off x="8339650" y="4122927"/>
            <a:ext cx="716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BDDFCA-95B6-D285-1E13-670E330B8FAF}"/>
              </a:ext>
            </a:extLst>
          </p:cNvPr>
          <p:cNvSpPr txBox="1"/>
          <p:nvPr/>
        </p:nvSpPr>
        <p:spPr>
          <a:xfrm>
            <a:off x="8339650" y="4800875"/>
            <a:ext cx="177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vi-V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035711-C5E4-F5A0-CD28-EAF9040A4552}"/>
              </a:ext>
            </a:extLst>
          </p:cNvPr>
          <p:cNvSpPr/>
          <p:nvPr/>
        </p:nvSpPr>
        <p:spPr>
          <a:xfrm>
            <a:off x="7895482" y="4122927"/>
            <a:ext cx="334342" cy="4066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rgbClr val="EDEC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1E15BE-3E30-A6BE-9119-5BDDBF182457}"/>
              </a:ext>
            </a:extLst>
          </p:cNvPr>
          <p:cNvSpPr txBox="1"/>
          <p:nvPr/>
        </p:nvSpPr>
        <p:spPr>
          <a:xfrm>
            <a:off x="8363992" y="5424835"/>
            <a:ext cx="230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vi-V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B92D25-50C7-E719-7464-E1926BD0E14E}"/>
              </a:ext>
            </a:extLst>
          </p:cNvPr>
          <p:cNvSpPr/>
          <p:nvPr/>
        </p:nvSpPr>
        <p:spPr>
          <a:xfrm>
            <a:off x="7895482" y="5424835"/>
            <a:ext cx="334342" cy="3958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rgbClr val="EDEC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A20879-73EB-FBF6-D53A-12FC7D8DDFF2}"/>
              </a:ext>
            </a:extLst>
          </p:cNvPr>
          <p:cNvSpPr/>
          <p:nvPr/>
        </p:nvSpPr>
        <p:spPr>
          <a:xfrm>
            <a:off x="7895482" y="4771380"/>
            <a:ext cx="334342" cy="3610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rgbClr val="EDEC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vi-VN" dirty="0">
              <a:solidFill>
                <a:schemeClr val="tx1"/>
              </a:solidFill>
            </a:endParaRPr>
          </a:p>
        </p:txBody>
      </p:sp>
      <p:grpSp>
        <p:nvGrpSpPr>
          <p:cNvPr id="69" name="Group 24">
            <a:extLst>
              <a:ext uri="{FF2B5EF4-FFF2-40B4-BE49-F238E27FC236}">
                <a16:creationId xmlns:a16="http://schemas.microsoft.com/office/drawing/2014/main" id="{1C67F686-800A-8816-C09A-7B2A6E44F061}"/>
              </a:ext>
            </a:extLst>
          </p:cNvPr>
          <p:cNvGrpSpPr/>
          <p:nvPr/>
        </p:nvGrpSpPr>
        <p:grpSpPr>
          <a:xfrm>
            <a:off x="7886354" y="2218739"/>
            <a:ext cx="353053" cy="373819"/>
            <a:chOff x="-99524" y="-47625"/>
            <a:chExt cx="730244" cy="713273"/>
          </a:xfrm>
        </p:grpSpPr>
        <p:grpSp>
          <p:nvGrpSpPr>
            <p:cNvPr id="70" name="Group 25">
              <a:extLst>
                <a:ext uri="{FF2B5EF4-FFF2-40B4-BE49-F238E27FC236}">
                  <a16:creationId xmlns:a16="http://schemas.microsoft.com/office/drawing/2014/main" id="{D529DF79-E023-CD4D-017D-D7B520E9FF9B}"/>
                </a:ext>
              </a:extLst>
            </p:cNvPr>
            <p:cNvGrpSpPr/>
            <p:nvPr/>
          </p:nvGrpSpPr>
          <p:grpSpPr>
            <a:xfrm>
              <a:off x="56321" y="38464"/>
              <a:ext cx="518076" cy="625806"/>
              <a:chOff x="0" y="0"/>
              <a:chExt cx="102336" cy="123616"/>
            </a:xfrm>
          </p:grpSpPr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35511880-7532-67C7-14CD-9F881B1F64BC}"/>
                  </a:ext>
                </a:extLst>
              </p:cNvPr>
              <p:cNvSpPr/>
              <p:nvPr/>
            </p:nvSpPr>
            <p:spPr>
              <a:xfrm>
                <a:off x="0" y="0"/>
                <a:ext cx="102336" cy="123616"/>
              </a:xfrm>
              <a:custGeom>
                <a:avLst/>
                <a:gdLst/>
                <a:ahLst/>
                <a:cxnLst/>
                <a:rect l="l" t="t" r="r" b="b"/>
                <a:pathLst>
                  <a:path w="102336" h="123616">
                    <a:moveTo>
                      <a:pt x="0" y="0"/>
                    </a:moveTo>
                    <a:lnTo>
                      <a:pt x="102336" y="0"/>
                    </a:lnTo>
                    <a:lnTo>
                      <a:pt x="102336" y="123616"/>
                    </a:lnTo>
                    <a:lnTo>
                      <a:pt x="0" y="123616"/>
                    </a:lnTo>
                    <a:close/>
                  </a:path>
                </a:pathLst>
              </a:custGeom>
              <a:solidFill>
                <a:srgbClr val="DF8D1F">
                  <a:alpha val="27843"/>
                </a:srgbClr>
              </a:solidFill>
              <a:ln>
                <a:solidFill>
                  <a:srgbClr val="EFEEEA"/>
                </a:solidFill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73" name="TextBox 27">
                <a:extLst>
                  <a:ext uri="{FF2B5EF4-FFF2-40B4-BE49-F238E27FC236}">
                    <a16:creationId xmlns:a16="http://schemas.microsoft.com/office/drawing/2014/main" id="{DFCCF8A7-49AA-2DA0-C366-232DE4DB435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02336" cy="161716"/>
              </a:xfrm>
              <a:prstGeom prst="rect">
                <a:avLst/>
              </a:prstGeom>
              <a:ln>
                <a:solidFill>
                  <a:srgbClr val="EFEEEA"/>
                </a:solidFill>
              </a:ln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71" name="TextBox 28">
              <a:extLst>
                <a:ext uri="{FF2B5EF4-FFF2-40B4-BE49-F238E27FC236}">
                  <a16:creationId xmlns:a16="http://schemas.microsoft.com/office/drawing/2014/main" id="{2AE09284-7292-131C-4E0B-DC8A27403DE8}"/>
                </a:ext>
              </a:extLst>
            </p:cNvPr>
            <p:cNvSpPr txBox="1"/>
            <p:nvPr/>
          </p:nvSpPr>
          <p:spPr>
            <a:xfrm>
              <a:off x="-99524" y="-47625"/>
              <a:ext cx="730244" cy="71327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rgbClr val="EFEEEA"/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33"/>
                </a:lnSpc>
              </a:pPr>
              <a:r>
                <a:rPr lang="en-US" sz="2333" dirty="0">
                  <a:solidFill>
                    <a:srgbClr val="42372A"/>
                  </a:solidFill>
                  <a:latin typeface="Asap" panose="020F0504030202060203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569311" y="-2609850"/>
            <a:ext cx="6858000" cy="120777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370761" y="95568"/>
            <a:ext cx="7797203" cy="1606559"/>
            <a:chOff x="-1104976" y="-2027331"/>
            <a:chExt cx="15594407" cy="3213118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endParaRPr lang="en-US" sz="1867" dirty="0">
                <a:solidFill>
                  <a:srgbClr val="3C3333"/>
                </a:solidFill>
                <a:latin typeface="Muli" panose="000005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04976" y="-2027331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34"/>
                </a:lnSpc>
              </a:pPr>
              <a:r>
                <a:rPr lang="en-US" sz="4700" u="sng" dirty="0">
                  <a:latin typeface="Britannic Bold" panose="020B0903060703020204" pitchFamily="34" charset="0"/>
                </a:rPr>
                <a:t>1.Trang </a:t>
              </a:r>
              <a:r>
                <a:rPr lang="en-US" sz="4700" u="sng" dirty="0" err="1">
                  <a:latin typeface="Britannic Bold" panose="020B0903060703020204" pitchFamily="34" charset="0"/>
                </a:rPr>
                <a:t>chủ</a:t>
              </a:r>
              <a:endParaRPr lang="en-US" sz="4700" u="sng" dirty="0"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2" y="573565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8394955" y="3202858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91811">
            <a:off x="9232068" y="5819334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3237458" y="6404248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 rot="2216740">
            <a:off x="10862218" y="139716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E70054-6ABE-7198-6B14-03FF97E1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025" y="991074"/>
            <a:ext cx="11877675" cy="54811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6C0460-D23E-2885-0DE2-C263BF5C2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567" y="1207443"/>
            <a:ext cx="11677650" cy="5257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97752" y="111598"/>
            <a:ext cx="7797203" cy="1590529"/>
            <a:chOff x="-650994" y="-1995271"/>
            <a:chExt cx="15594407" cy="3181058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650994" y="-1995271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700" b="1" u="sng" dirty="0">
                  <a:solidFill>
                    <a:srgbClr val="3C3333"/>
                  </a:solidFill>
                  <a:latin typeface="Britannic Bold" panose="020B0903060703020204" pitchFamily="34" charset="0"/>
                </a:rPr>
                <a:t>2.Cửa </a:t>
              </a:r>
              <a:r>
                <a:rPr lang="en-US" sz="4700" b="1" u="sng" dirty="0" err="1">
                  <a:solidFill>
                    <a:srgbClr val="3C3333"/>
                  </a:solidFill>
                  <a:latin typeface="Britannic Bold" panose="020B0903060703020204" pitchFamily="34" charset="0"/>
                </a:rPr>
                <a:t>Hàng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8525894" y="5244152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54338" y="3040567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10547797" y="5338639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418974" y="6242492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0686255" y="567819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D83A64-E28B-2D67-9462-02FA0C487F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544" y="1009705"/>
            <a:ext cx="9915525" cy="57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1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53933" y="-2720608"/>
            <a:ext cx="6858000" cy="12299216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70761" y="79551"/>
            <a:ext cx="7797203" cy="1480492"/>
            <a:chOff x="-294960" y="-1775197"/>
            <a:chExt cx="15594407" cy="2960984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94960" y="-1775197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2.Cửa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Hàng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394955" y="3202858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9232068" y="5819334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7159650" y="507995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1502063" y="162109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AB3369-703E-DD91-059A-E31204409C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7265" y="880731"/>
            <a:ext cx="9084736" cy="10764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A2420B-51A6-36D0-C453-7670A0BE2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6676" y="2140691"/>
            <a:ext cx="6657211" cy="45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7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661608" y="-2789525"/>
            <a:ext cx="6858000" cy="12181217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7668" t="-2331" r="-9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28000" y="144776"/>
            <a:ext cx="7797203" cy="1557351"/>
            <a:chOff x="-590498" y="-1928915"/>
            <a:chExt cx="15594407" cy="3114702"/>
          </a:xfrm>
        </p:grpSpPr>
        <p:sp>
          <p:nvSpPr>
            <p:cNvPr id="4" name="TextBox 4"/>
            <p:cNvSpPr txBox="1"/>
            <p:nvPr/>
          </p:nvSpPr>
          <p:spPr>
            <a:xfrm>
              <a:off x="-266648" y="621529"/>
              <a:ext cx="14489435" cy="56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Muli" panose="00000500000000000000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590498" y="-1928915"/>
              <a:ext cx="15594407" cy="141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73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700" b="0" i="0" u="none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3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.Chi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tiết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sản</a:t>
              </a:r>
              <a:r>
                <a:rPr kumimoji="0" lang="en-US" sz="4700" b="1" i="0" u="sng" strike="noStrike" kern="1200" cap="none" spc="0" normalizeH="0" baseline="0" noProof="0" dirty="0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 </a:t>
              </a:r>
              <a:r>
                <a:rPr kumimoji="0" lang="en-US" sz="4700" b="1" i="0" u="sng" strike="noStrike" kern="1200" cap="none" spc="0" normalizeH="0" baseline="0" noProof="0" dirty="0" err="1">
                  <a:ln>
                    <a:noFill/>
                  </a:ln>
                  <a:solidFill>
                    <a:srgbClr val="3C3333"/>
                  </a:solidFill>
                  <a:effectLst/>
                  <a:uLnTx/>
                  <a:uFillTx/>
                  <a:latin typeface="Britannic Bold" panose="020B0903060703020204" pitchFamily="34" charset="0"/>
                </a:rPr>
                <a:t>phẩm</a:t>
              </a:r>
              <a:endParaRPr kumimoji="0" lang="en-US" sz="4700" b="1" i="0" u="sng" strike="noStrike" kern="1200" cap="none" spc="0" normalizeH="0" baseline="0" noProof="0" dirty="0">
                <a:ln>
                  <a:noFill/>
                </a:ln>
                <a:solidFill>
                  <a:srgbClr val="3C3333"/>
                </a:solidFill>
                <a:effectLst/>
                <a:uLnTx/>
                <a:uFillTx/>
                <a:latin typeface="Britannic Bold" panose="020B0903060703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990543" y="5342889"/>
            <a:ext cx="4788915" cy="2388471"/>
          </a:xfrm>
          <a:custGeom>
            <a:avLst/>
            <a:gdLst/>
            <a:ahLst/>
            <a:cxnLst/>
            <a:rect l="l" t="t" r="r" b="b"/>
            <a:pathLst>
              <a:path w="7183372" h="3582707">
                <a:moveTo>
                  <a:pt x="0" y="0"/>
                </a:moveTo>
                <a:lnTo>
                  <a:pt x="7183372" y="0"/>
                </a:lnTo>
                <a:lnTo>
                  <a:pt x="7183372" y="3582707"/>
                </a:lnTo>
                <a:lnTo>
                  <a:pt x="0" y="3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504996" y="3390127"/>
            <a:ext cx="2756635" cy="4662384"/>
          </a:xfrm>
          <a:custGeom>
            <a:avLst/>
            <a:gdLst/>
            <a:ahLst/>
            <a:cxnLst/>
            <a:rect l="l" t="t" r="r" b="b"/>
            <a:pathLst>
              <a:path w="4134952" h="6993576">
                <a:moveTo>
                  <a:pt x="0" y="0"/>
                </a:moveTo>
                <a:lnTo>
                  <a:pt x="4134952" y="0"/>
                </a:lnTo>
                <a:lnTo>
                  <a:pt x="4134952" y="6993577"/>
                </a:lnTo>
                <a:lnTo>
                  <a:pt x="0" y="6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91811">
            <a:off x="10137424" y="5674246"/>
            <a:ext cx="2305865" cy="625466"/>
          </a:xfrm>
          <a:custGeom>
            <a:avLst/>
            <a:gdLst/>
            <a:ahLst/>
            <a:cxnLst/>
            <a:rect l="l" t="t" r="r" b="b"/>
            <a:pathLst>
              <a:path w="3458798" h="938199">
                <a:moveTo>
                  <a:pt x="0" y="0"/>
                </a:moveTo>
                <a:lnTo>
                  <a:pt x="3458798" y="0"/>
                </a:lnTo>
                <a:lnTo>
                  <a:pt x="3458798" y="938199"/>
                </a:lnTo>
                <a:lnTo>
                  <a:pt x="0" y="93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267628">
            <a:off x="6573687" y="-539128"/>
            <a:ext cx="6392236" cy="1398301"/>
          </a:xfrm>
          <a:custGeom>
            <a:avLst/>
            <a:gdLst/>
            <a:ahLst/>
            <a:cxnLst/>
            <a:rect l="l" t="t" r="r" b="b"/>
            <a:pathLst>
              <a:path w="9588354" h="2097452">
                <a:moveTo>
                  <a:pt x="0" y="0"/>
                </a:moveTo>
                <a:lnTo>
                  <a:pt x="9588354" y="0"/>
                </a:lnTo>
                <a:lnTo>
                  <a:pt x="9588354" y="2097453"/>
                </a:lnTo>
                <a:lnTo>
                  <a:pt x="0" y="209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0374" y="6387761"/>
            <a:ext cx="6188685" cy="940479"/>
          </a:xfrm>
          <a:custGeom>
            <a:avLst/>
            <a:gdLst/>
            <a:ahLst/>
            <a:cxnLst/>
            <a:rect l="l" t="t" r="r" b="b"/>
            <a:pathLst>
              <a:path w="9283028" h="1410718">
                <a:moveTo>
                  <a:pt x="0" y="0"/>
                </a:moveTo>
                <a:lnTo>
                  <a:pt x="9283027" y="0"/>
                </a:lnTo>
                <a:lnTo>
                  <a:pt x="9283027" y="1410718"/>
                </a:lnTo>
                <a:lnTo>
                  <a:pt x="0" y="1410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325646">
            <a:off x="6867866" y="5471943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2216740">
            <a:off x="10862218" y="1397162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2" y="0"/>
                </a:lnTo>
                <a:lnTo>
                  <a:pt x="1170682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-1791089">
            <a:off x="8330224" y="-110037"/>
            <a:ext cx="780454" cy="860005"/>
          </a:xfrm>
          <a:custGeom>
            <a:avLst/>
            <a:gdLst/>
            <a:ahLst/>
            <a:cxnLst/>
            <a:rect l="l" t="t" r="r" b="b"/>
            <a:pathLst>
              <a:path w="1170681" h="1290007">
                <a:moveTo>
                  <a:pt x="0" y="0"/>
                </a:moveTo>
                <a:lnTo>
                  <a:pt x="1170681" y="0"/>
                </a:lnTo>
                <a:lnTo>
                  <a:pt x="1170681" y="1290007"/>
                </a:lnTo>
                <a:lnTo>
                  <a:pt x="0" y="129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F4991D-E54D-1238-EAF0-20E12904F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1098" y="1105622"/>
            <a:ext cx="9172575" cy="50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445</Words>
  <Application>Microsoft Office PowerPoint</Application>
  <PresentationFormat>Màn hình rộng</PresentationFormat>
  <Paragraphs>86</Paragraphs>
  <Slides>26</Slides>
  <Notes>2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25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26</vt:i4>
      </vt:variant>
    </vt:vector>
  </HeadingPairs>
  <TitlesOfParts>
    <vt:vector size="54" baseType="lpstr">
      <vt:lpstr>Amasis MT Pro Black</vt:lpstr>
      <vt:lpstr>Aptos</vt:lpstr>
      <vt:lpstr>Aptos Display</vt:lpstr>
      <vt:lpstr>Arial</vt:lpstr>
      <vt:lpstr>Arial Black</vt:lpstr>
      <vt:lpstr>Arial Rounded MT Bold</vt:lpstr>
      <vt:lpstr>Asap</vt:lpstr>
      <vt:lpstr>Asap Italics</vt:lpstr>
      <vt:lpstr>Bahnschrift</vt:lpstr>
      <vt:lpstr>Bahnschrift SemiBold SemiConden</vt:lpstr>
      <vt:lpstr>Berlin Sans FB Demi</vt:lpstr>
      <vt:lpstr>Britannic Bold</vt:lpstr>
      <vt:lpstr>Calibri</vt:lpstr>
      <vt:lpstr>Cambria Math</vt:lpstr>
      <vt:lpstr>Clarendon BT</vt:lpstr>
      <vt:lpstr>Dancing Script</vt:lpstr>
      <vt:lpstr>Dreaming Outloud Pro</vt:lpstr>
      <vt:lpstr>Harrington</vt:lpstr>
      <vt:lpstr>Maven Pro</vt:lpstr>
      <vt:lpstr>Maven Pro Bold</vt:lpstr>
      <vt:lpstr>Maven Pro Medium</vt:lpstr>
      <vt:lpstr>MoolBoran</vt:lpstr>
      <vt:lpstr>Muli</vt:lpstr>
      <vt:lpstr>Rastanty Cortez</vt:lpstr>
      <vt:lpstr>Times New Roman</vt:lpstr>
      <vt:lpstr>Office Theme</vt:lpstr>
      <vt:lpstr>1_Office Theme</vt:lpstr>
      <vt:lpstr>2_Office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1721030888.Nguyễn Vũ Trung Thành</dc:creator>
  <cp:lastModifiedBy>1721031027.Uông Minh Khải</cp:lastModifiedBy>
  <cp:revision>17</cp:revision>
  <dcterms:created xsi:type="dcterms:W3CDTF">2024-05-09T12:06:34Z</dcterms:created>
  <dcterms:modified xsi:type="dcterms:W3CDTF">2024-05-15T05:27:18Z</dcterms:modified>
</cp:coreProperties>
</file>